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9"/>
  </p:notesMasterIdLst>
  <p:sldIdLst>
    <p:sldId id="256" r:id="rId3"/>
    <p:sldId id="332" r:id="rId4"/>
    <p:sldId id="327" r:id="rId5"/>
    <p:sldId id="295" r:id="rId6"/>
    <p:sldId id="328" r:id="rId7"/>
    <p:sldId id="301" r:id="rId8"/>
    <p:sldId id="329" r:id="rId9"/>
    <p:sldId id="309" r:id="rId10"/>
    <p:sldId id="311" r:id="rId11"/>
    <p:sldId id="330" r:id="rId12"/>
    <p:sldId id="300" r:id="rId13"/>
    <p:sldId id="312" r:id="rId14"/>
    <p:sldId id="331" r:id="rId15"/>
    <p:sldId id="308" r:id="rId16"/>
    <p:sldId id="333" r:id="rId17"/>
    <p:sldId id="33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CCECFF"/>
    <a:srgbClr val="66CCFF"/>
    <a:srgbClr val="3399FF"/>
    <a:srgbClr val="0066FF"/>
    <a:srgbClr val="0000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02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080161854768"/>
          <c:y val="0.11852532061125801"/>
          <c:w val="0.736836504811898"/>
          <c:h val="0.86728643166545905"/>
        </c:manualLayout>
      </c:layout>
      <c:barChart>
        <c:barDir val="bar"/>
        <c:grouping val="stacked"/>
        <c:varyColors val="0"/>
        <c:ser>
          <c:idx val="0"/>
          <c:order val="0"/>
          <c:tx>
            <c:strRef>
              <c:f>Sheet1!$A$2</c:f>
              <c:strCache>
                <c:ptCount val="1"/>
                <c:pt idx="0">
                  <c:v>D</c:v>
                </c:pt>
              </c:strCache>
            </c:strRef>
          </c:tx>
          <c:spPr>
            <a:solidFill>
              <a:srgbClr val="0070C0"/>
            </a:solidFill>
            <a:ln w="38304">
              <a:noFill/>
              <a:prstDash val="solid"/>
            </a:ln>
            <a:effectLst/>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600" b="0" u="none">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Sheet1!$B$1:$Y$1</c:f>
              <c:strCache>
                <c:ptCount val="23"/>
                <c:pt idx="0">
                  <c:v>Safety/Low crime</c:v>
                </c:pt>
                <c:pt idx="2">
                  <c:v>Plentiful open/green space</c:v>
                </c:pt>
                <c:pt idx="4">
                  <c:v>Park and recreation spaces</c:v>
                </c:pt>
                <c:pt idx="6">
                  <c:v>A vibrant library</c:v>
                </c:pt>
                <c:pt idx="8">
                  <c:v>A vibrant downtown</c:v>
                </c:pt>
                <c:pt idx="10">
                  <c:v>Tree-lined streets</c:v>
                </c:pt>
                <c:pt idx="12">
                  <c:v>Mix use in downtown</c:v>
                </c:pt>
                <c:pt idx="14">
                  <c:v>Ease of getting around by car</c:v>
                </c:pt>
                <c:pt idx="16">
                  <c:v>Convenience to shopping/retail</c:v>
                </c:pt>
                <c:pt idx="18">
                  <c:v>Limiting new residential dev't</c:v>
                </c:pt>
                <c:pt idx="20">
                  <c:v>Many community events</c:v>
                </c:pt>
                <c:pt idx="22">
                  <c:v>Ability to work in Crozet</c:v>
                </c:pt>
              </c:strCache>
            </c:strRef>
          </c:cat>
          <c:val>
            <c:numRef>
              <c:f>Sheet1!$B$2:$Y$2</c:f>
              <c:numCache>
                <c:formatCode>General</c:formatCode>
                <c:ptCount val="24"/>
                <c:pt idx="0" formatCode="0">
                  <c:v>88</c:v>
                </c:pt>
                <c:pt idx="2" formatCode="0">
                  <c:v>68</c:v>
                </c:pt>
                <c:pt idx="4" formatCode="0">
                  <c:v>67</c:v>
                </c:pt>
                <c:pt idx="6" formatCode="0">
                  <c:v>63</c:v>
                </c:pt>
                <c:pt idx="8" formatCode="0">
                  <c:v>52</c:v>
                </c:pt>
                <c:pt idx="10" formatCode="0">
                  <c:v>47</c:v>
                </c:pt>
                <c:pt idx="12" formatCode="0">
                  <c:v>49</c:v>
                </c:pt>
                <c:pt idx="14" formatCode="0">
                  <c:v>39</c:v>
                </c:pt>
                <c:pt idx="16" formatCode="0">
                  <c:v>34</c:v>
                </c:pt>
                <c:pt idx="18" formatCode="0">
                  <c:v>49</c:v>
                </c:pt>
                <c:pt idx="20" formatCode="0">
                  <c:v>24</c:v>
                </c:pt>
                <c:pt idx="22" formatCode="0">
                  <c:v>11</c:v>
                </c:pt>
              </c:numCache>
            </c:numRef>
          </c:val>
          <c:extLst>
            <c:ext xmlns:c16="http://schemas.microsoft.com/office/drawing/2014/chart" uri="{C3380CC4-5D6E-409C-BE32-E72D297353CC}">
              <c16:uniqueId val="{00000000-CCF4-4CFC-8D84-9EEE7EB6BC1D}"/>
            </c:ext>
          </c:extLst>
        </c:ser>
        <c:ser>
          <c:idx val="1"/>
          <c:order val="1"/>
          <c:tx>
            <c:strRef>
              <c:f>Sheet1!$A$3</c:f>
              <c:strCache>
                <c:ptCount val="1"/>
                <c:pt idx="0">
                  <c:v>I</c:v>
                </c:pt>
              </c:strCache>
            </c:strRef>
          </c:tx>
          <c:spPr>
            <a:solidFill>
              <a:srgbClr val="99CCFF"/>
            </a:solidFill>
            <a:scene3d>
              <a:camera prst="orthographicFront"/>
              <a:lightRig rig="threePt" dir="t"/>
            </a:scene3d>
            <a:sp3d>
              <a:bevelT/>
            </a:sp3d>
          </c:spPr>
          <c:invertIfNegative val="0"/>
          <c:dLbls>
            <c:dLbl>
              <c:idx val="4"/>
              <c:layout>
                <c:manualLayout>
                  <c:x val="8.4033613445377991E-3"/>
                  <c:y val="7.97836976239538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F4-4CFC-8D84-9EEE7EB6BC1D}"/>
                </c:ext>
              </c:extLst>
            </c:dLbl>
            <c:spPr>
              <a:noFill/>
              <a:ln>
                <a:noFill/>
              </a:ln>
              <a:effectLst/>
            </c:spPr>
            <c:txPr>
              <a:bodyPr wrap="square" lIns="38100" tIns="19050" rIns="38100" bIns="19050" anchor="ctr">
                <a:spAutoFit/>
              </a:bodyPr>
              <a:lstStyle/>
              <a:p>
                <a:pPr>
                  <a:defRPr sz="1600" b="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Sheet1!$B$1:$Y$1</c:f>
              <c:strCache>
                <c:ptCount val="23"/>
                <c:pt idx="0">
                  <c:v>Safety/Low crime</c:v>
                </c:pt>
                <c:pt idx="2">
                  <c:v>Plentiful open/green space</c:v>
                </c:pt>
                <c:pt idx="4">
                  <c:v>Park and recreation spaces</c:v>
                </c:pt>
                <c:pt idx="6">
                  <c:v>A vibrant library</c:v>
                </c:pt>
                <c:pt idx="8">
                  <c:v>A vibrant downtown</c:v>
                </c:pt>
                <c:pt idx="10">
                  <c:v>Tree-lined streets</c:v>
                </c:pt>
                <c:pt idx="12">
                  <c:v>Mix use in downtown</c:v>
                </c:pt>
                <c:pt idx="14">
                  <c:v>Ease of getting around by car</c:v>
                </c:pt>
                <c:pt idx="16">
                  <c:v>Convenience to shopping/retail</c:v>
                </c:pt>
                <c:pt idx="18">
                  <c:v>Limiting new residential dev't</c:v>
                </c:pt>
                <c:pt idx="20">
                  <c:v>Many community events</c:v>
                </c:pt>
                <c:pt idx="22">
                  <c:v>Ability to work in Crozet</c:v>
                </c:pt>
              </c:strCache>
            </c:strRef>
          </c:cat>
          <c:val>
            <c:numRef>
              <c:f>Sheet1!$B$3:$Y$3</c:f>
              <c:numCache>
                <c:formatCode>General</c:formatCode>
                <c:ptCount val="24"/>
                <c:pt idx="0" formatCode="0">
                  <c:v>11</c:v>
                </c:pt>
                <c:pt idx="2" formatCode="0">
                  <c:v>27</c:v>
                </c:pt>
                <c:pt idx="4" formatCode="0">
                  <c:v>26</c:v>
                </c:pt>
                <c:pt idx="6" formatCode="0">
                  <c:v>27</c:v>
                </c:pt>
                <c:pt idx="8" formatCode="0">
                  <c:v>37</c:v>
                </c:pt>
                <c:pt idx="10">
                  <c:v>40</c:v>
                </c:pt>
                <c:pt idx="12">
                  <c:v>35</c:v>
                </c:pt>
                <c:pt idx="14">
                  <c:v>44</c:v>
                </c:pt>
                <c:pt idx="16">
                  <c:v>48</c:v>
                </c:pt>
                <c:pt idx="18">
                  <c:v>33</c:v>
                </c:pt>
                <c:pt idx="20">
                  <c:v>56</c:v>
                </c:pt>
                <c:pt idx="22">
                  <c:v>26</c:v>
                </c:pt>
              </c:numCache>
            </c:numRef>
          </c:val>
          <c:extLst>
            <c:ext xmlns:c16="http://schemas.microsoft.com/office/drawing/2014/chart" uri="{C3380CC4-5D6E-409C-BE32-E72D297353CC}">
              <c16:uniqueId val="{00000002-CCF4-4CFC-8D84-9EEE7EB6BC1D}"/>
            </c:ext>
          </c:extLst>
        </c:ser>
        <c:ser>
          <c:idx val="2"/>
          <c:order val="2"/>
          <c:tx>
            <c:strRef>
              <c:f>Sheet1!$A$4</c:f>
              <c:strCache>
                <c:ptCount val="1"/>
                <c:pt idx="0">
                  <c:v>R</c:v>
                </c:pt>
              </c:strCache>
            </c:strRef>
          </c:tx>
          <c:spPr>
            <a:solidFill>
              <a:schemeClr val="accent3">
                <a:lumMod val="75000"/>
              </a:schemeClr>
            </a:solidFill>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600" b="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Sheet1!$B$1:$Y$1</c:f>
              <c:strCache>
                <c:ptCount val="23"/>
                <c:pt idx="0">
                  <c:v>Safety/Low crime</c:v>
                </c:pt>
                <c:pt idx="2">
                  <c:v>Plentiful open/green space</c:v>
                </c:pt>
                <c:pt idx="4">
                  <c:v>Park and recreation spaces</c:v>
                </c:pt>
                <c:pt idx="6">
                  <c:v>A vibrant library</c:v>
                </c:pt>
                <c:pt idx="8">
                  <c:v>A vibrant downtown</c:v>
                </c:pt>
                <c:pt idx="10">
                  <c:v>Tree-lined streets</c:v>
                </c:pt>
                <c:pt idx="12">
                  <c:v>Mix use in downtown</c:v>
                </c:pt>
                <c:pt idx="14">
                  <c:v>Ease of getting around by car</c:v>
                </c:pt>
                <c:pt idx="16">
                  <c:v>Convenience to shopping/retail</c:v>
                </c:pt>
                <c:pt idx="18">
                  <c:v>Limiting new residential dev't</c:v>
                </c:pt>
                <c:pt idx="20">
                  <c:v>Many community events</c:v>
                </c:pt>
                <c:pt idx="22">
                  <c:v>Ability to work in Crozet</c:v>
                </c:pt>
              </c:strCache>
            </c:strRef>
          </c:cat>
          <c:val>
            <c:numRef>
              <c:f>Sheet1!$B$4:$Y$4</c:f>
              <c:numCache>
                <c:formatCode>General</c:formatCode>
                <c:ptCount val="24"/>
                <c:pt idx="0" formatCode="0">
                  <c:v>1</c:v>
                </c:pt>
                <c:pt idx="2" formatCode="0">
                  <c:v>4</c:v>
                </c:pt>
                <c:pt idx="4" formatCode="0">
                  <c:v>5</c:v>
                </c:pt>
                <c:pt idx="6" formatCode="0">
                  <c:v>8</c:v>
                </c:pt>
                <c:pt idx="8" formatCode="0">
                  <c:v>8</c:v>
                </c:pt>
                <c:pt idx="10">
                  <c:v>11</c:v>
                </c:pt>
                <c:pt idx="12">
                  <c:v>13</c:v>
                </c:pt>
                <c:pt idx="14">
                  <c:v>12</c:v>
                </c:pt>
                <c:pt idx="16">
                  <c:v>13</c:v>
                </c:pt>
                <c:pt idx="18">
                  <c:v>13</c:v>
                </c:pt>
                <c:pt idx="20">
                  <c:v>18</c:v>
                </c:pt>
                <c:pt idx="22">
                  <c:v>37</c:v>
                </c:pt>
              </c:numCache>
            </c:numRef>
          </c:val>
          <c:extLst>
            <c:ext xmlns:c16="http://schemas.microsoft.com/office/drawing/2014/chart" uri="{C3380CC4-5D6E-409C-BE32-E72D297353CC}">
              <c16:uniqueId val="{00000003-CCF4-4CFC-8D84-9EEE7EB6BC1D}"/>
            </c:ext>
          </c:extLst>
        </c:ser>
        <c:ser>
          <c:idx val="3"/>
          <c:order val="3"/>
          <c:tx>
            <c:strRef>
              <c:f>Sheet1!$A$5</c:f>
              <c:strCache>
                <c:ptCount val="1"/>
              </c:strCache>
            </c:strRef>
          </c:tx>
          <c:spPr>
            <a:solidFill>
              <a:schemeClr val="accent3">
                <a:lumMod val="50000"/>
              </a:schemeClr>
            </a:solidFill>
            <a:scene3d>
              <a:camera prst="orthographicFront"/>
              <a:lightRig rig="threePt" dir="t"/>
            </a:scene3d>
            <a:sp3d>
              <a:bevelT/>
            </a:sp3d>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4-CCF4-4CFC-8D84-9EEE7EB6BC1D}"/>
                </c:ext>
              </c:extLst>
            </c:dLbl>
            <c:spPr>
              <a:noFill/>
              <a:ln>
                <a:noFill/>
              </a:ln>
              <a:effectLst/>
            </c:spPr>
            <c:txPr>
              <a:bodyPr wrap="square" lIns="38100" tIns="19050" rIns="38100" bIns="19050" anchor="ctr">
                <a:spAutoFit/>
              </a:bodyPr>
              <a:lstStyle/>
              <a:p>
                <a:pPr>
                  <a:defRPr sz="1600" b="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Sheet1!$B$1:$Y$1</c:f>
              <c:strCache>
                <c:ptCount val="23"/>
                <c:pt idx="0">
                  <c:v>Safety/Low crime</c:v>
                </c:pt>
                <c:pt idx="2">
                  <c:v>Plentiful open/green space</c:v>
                </c:pt>
                <c:pt idx="4">
                  <c:v>Park and recreation spaces</c:v>
                </c:pt>
                <c:pt idx="6">
                  <c:v>A vibrant library</c:v>
                </c:pt>
                <c:pt idx="8">
                  <c:v>A vibrant downtown</c:v>
                </c:pt>
                <c:pt idx="10">
                  <c:v>Tree-lined streets</c:v>
                </c:pt>
                <c:pt idx="12">
                  <c:v>Mix use in downtown</c:v>
                </c:pt>
                <c:pt idx="14">
                  <c:v>Ease of getting around by car</c:v>
                </c:pt>
                <c:pt idx="16">
                  <c:v>Convenience to shopping/retail</c:v>
                </c:pt>
                <c:pt idx="18">
                  <c:v>Limiting new residential dev't</c:v>
                </c:pt>
                <c:pt idx="20">
                  <c:v>Many community events</c:v>
                </c:pt>
                <c:pt idx="22">
                  <c:v>Ability to work in Crozet</c:v>
                </c:pt>
              </c:strCache>
            </c:strRef>
          </c:cat>
          <c:val>
            <c:numRef>
              <c:f>Sheet1!$B$5:$Y$5</c:f>
              <c:numCache>
                <c:formatCode>General</c:formatCode>
                <c:ptCount val="24"/>
                <c:pt idx="0" formatCode="0">
                  <c:v>0</c:v>
                </c:pt>
                <c:pt idx="2" formatCode="0">
                  <c:v>1</c:v>
                </c:pt>
                <c:pt idx="4" formatCode="0">
                  <c:v>2</c:v>
                </c:pt>
                <c:pt idx="6" formatCode="0">
                  <c:v>2</c:v>
                </c:pt>
                <c:pt idx="8" formatCode="0">
                  <c:v>2</c:v>
                </c:pt>
                <c:pt idx="10">
                  <c:v>3</c:v>
                </c:pt>
                <c:pt idx="12">
                  <c:v>3</c:v>
                </c:pt>
                <c:pt idx="14">
                  <c:v>5</c:v>
                </c:pt>
                <c:pt idx="16">
                  <c:v>5</c:v>
                </c:pt>
                <c:pt idx="18">
                  <c:v>6</c:v>
                </c:pt>
                <c:pt idx="20">
                  <c:v>3</c:v>
                </c:pt>
                <c:pt idx="22">
                  <c:v>26</c:v>
                </c:pt>
              </c:numCache>
            </c:numRef>
          </c:val>
          <c:extLst>
            <c:ext xmlns:c16="http://schemas.microsoft.com/office/drawing/2014/chart" uri="{C3380CC4-5D6E-409C-BE32-E72D297353CC}">
              <c16:uniqueId val="{00000005-CCF4-4CFC-8D84-9EEE7EB6BC1D}"/>
            </c:ext>
          </c:extLst>
        </c:ser>
        <c:ser>
          <c:idx val="4"/>
          <c:order val="4"/>
          <c:tx>
            <c:strRef>
              <c:f>Sheet1!$A$6</c:f>
              <c:strCache>
                <c:ptCount val="1"/>
              </c:strCache>
            </c:strRef>
          </c:tx>
          <c:spPr>
            <a:solidFill>
              <a:schemeClr val="bg1">
                <a:lumMod val="65000"/>
              </a:schemeClr>
            </a:solidFill>
            <a:scene3d>
              <a:camera prst="orthographicFront"/>
              <a:lightRig rig="threePt" dir="t"/>
            </a:scene3d>
            <a:sp3d>
              <a:bevelT/>
            </a:sp3d>
          </c:spPr>
          <c:invertIfNegative val="0"/>
          <c:dPt>
            <c:idx val="6"/>
            <c:invertIfNegative val="0"/>
            <c:bubble3D val="0"/>
            <c:spPr>
              <a:solidFill>
                <a:srgbClr val="7030A0"/>
              </a:solidFill>
              <a:scene3d>
                <a:camera prst="orthographicFront"/>
                <a:lightRig rig="threePt" dir="t"/>
              </a:scene3d>
              <a:sp3d>
                <a:bevelT/>
              </a:sp3d>
            </c:spPr>
            <c:extLst>
              <c:ext xmlns:c16="http://schemas.microsoft.com/office/drawing/2014/chart" uri="{C3380CC4-5D6E-409C-BE32-E72D297353CC}">
                <c16:uniqueId val="{00000006-CCF4-4CFC-8D84-9EEE7EB6BC1D}"/>
              </c:ext>
            </c:extLst>
          </c:dPt>
          <c:dLbls>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F4-4CFC-8D84-9EEE7EB6BC1D}"/>
                </c:ext>
              </c:extLst>
            </c:dLbl>
            <c:spPr>
              <a:noFill/>
              <a:ln>
                <a:noFill/>
              </a:ln>
              <a:effectLst/>
            </c:spPr>
            <c:txPr>
              <a:bodyPr wrap="square" lIns="38100" tIns="19050" rIns="38100" bIns="19050" anchor="ctr">
                <a:spAutoFit/>
              </a:bodyPr>
              <a:lstStyle/>
              <a:p>
                <a:pPr>
                  <a:defRPr sz="2000" b="0">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Sheet1!$B$1:$Y$1</c:f>
              <c:strCache>
                <c:ptCount val="23"/>
                <c:pt idx="0">
                  <c:v>Safety/Low crime</c:v>
                </c:pt>
                <c:pt idx="2">
                  <c:v>Plentiful open/green space</c:v>
                </c:pt>
                <c:pt idx="4">
                  <c:v>Park and recreation spaces</c:v>
                </c:pt>
                <c:pt idx="6">
                  <c:v>A vibrant library</c:v>
                </c:pt>
                <c:pt idx="8">
                  <c:v>A vibrant downtown</c:v>
                </c:pt>
                <c:pt idx="10">
                  <c:v>Tree-lined streets</c:v>
                </c:pt>
                <c:pt idx="12">
                  <c:v>Mix use in downtown</c:v>
                </c:pt>
                <c:pt idx="14">
                  <c:v>Ease of getting around by car</c:v>
                </c:pt>
                <c:pt idx="16">
                  <c:v>Convenience to shopping/retail</c:v>
                </c:pt>
                <c:pt idx="18">
                  <c:v>Limiting new residential dev't</c:v>
                </c:pt>
                <c:pt idx="20">
                  <c:v>Many community events</c:v>
                </c:pt>
                <c:pt idx="22">
                  <c:v>Ability to work in Crozet</c:v>
                </c:pt>
              </c:strCache>
            </c:strRef>
          </c:cat>
          <c:val>
            <c:numRef>
              <c:f>Sheet1!$B$6:$Y$6</c:f>
              <c:numCache>
                <c:formatCode>General</c:formatCode>
                <c:ptCount val="24"/>
                <c:pt idx="0" formatCode="0">
                  <c:v>0</c:v>
                </c:pt>
                <c:pt idx="2" formatCode="0">
                  <c:v>0</c:v>
                </c:pt>
                <c:pt idx="4" formatCode="0">
                  <c:v>0</c:v>
                </c:pt>
                <c:pt idx="6" formatCode="0">
                  <c:v>0</c:v>
                </c:pt>
                <c:pt idx="8" formatCode="0">
                  <c:v>0</c:v>
                </c:pt>
                <c:pt idx="10">
                  <c:v>0</c:v>
                </c:pt>
              </c:numCache>
            </c:numRef>
          </c:val>
          <c:extLst>
            <c:ext xmlns:c16="http://schemas.microsoft.com/office/drawing/2014/chart" uri="{C3380CC4-5D6E-409C-BE32-E72D297353CC}">
              <c16:uniqueId val="{00000007-CCF4-4CFC-8D84-9EEE7EB6BC1D}"/>
            </c:ext>
          </c:extLst>
        </c:ser>
        <c:dLbls>
          <c:showLegendKey val="0"/>
          <c:showVal val="0"/>
          <c:showCatName val="0"/>
          <c:showSerName val="0"/>
          <c:showPercent val="0"/>
          <c:showBubbleSize val="0"/>
        </c:dLbls>
        <c:gapWidth val="0"/>
        <c:overlap val="100"/>
        <c:axId val="2123421448"/>
        <c:axId val="2123418344"/>
      </c:barChart>
      <c:catAx>
        <c:axId val="2123421448"/>
        <c:scaling>
          <c:orientation val="maxMin"/>
        </c:scaling>
        <c:delete val="0"/>
        <c:axPos val="l"/>
        <c:numFmt formatCode="General" sourceLinked="1"/>
        <c:majorTickMark val="none"/>
        <c:minorTickMark val="none"/>
        <c:tickLblPos val="nextTo"/>
        <c:txPr>
          <a:bodyPr/>
          <a:lstStyle/>
          <a:p>
            <a:pPr>
              <a:defRPr sz="1200" b="0"/>
            </a:pPr>
            <a:endParaRPr lang="en-US"/>
          </a:p>
        </c:txPr>
        <c:crossAx val="2123418344"/>
        <c:crossesAt val="0"/>
        <c:auto val="0"/>
        <c:lblAlgn val="ctr"/>
        <c:lblOffset val="100"/>
        <c:tickLblSkip val="1"/>
        <c:tickMarkSkip val="1"/>
        <c:noMultiLvlLbl val="0"/>
      </c:catAx>
      <c:valAx>
        <c:axId val="2123418344"/>
        <c:scaling>
          <c:orientation val="minMax"/>
          <c:max val="100"/>
          <c:min val="0"/>
        </c:scaling>
        <c:delete val="1"/>
        <c:axPos val="b"/>
        <c:numFmt formatCode="0" sourceLinked="1"/>
        <c:majorTickMark val="out"/>
        <c:minorTickMark val="none"/>
        <c:tickLblPos val="none"/>
        <c:crossAx val="2123421448"/>
        <c:crosses val="max"/>
        <c:crossBetween val="between"/>
        <c:majorUnit val="0.1"/>
        <c:minorUnit val="0.1"/>
      </c:valAx>
      <c:spPr>
        <a:noFill/>
        <a:ln w="25400">
          <a:noFill/>
        </a:ln>
        <a:scene3d>
          <a:camera prst="orthographicFront"/>
          <a:lightRig rig="threePt" dir="t"/>
        </a:scene3d>
        <a:sp3d>
          <a:bevelT/>
        </a:sp3d>
      </c:spPr>
    </c:plotArea>
    <c:plotVisOnly val="1"/>
    <c:dispBlanksAs val="gap"/>
    <c:showDLblsOverMax val="0"/>
  </c:chart>
  <c:spPr>
    <a:noFill/>
    <a:ln>
      <a:noFill/>
    </a:ln>
  </c:spPr>
  <c:txPr>
    <a:bodyPr/>
    <a:lstStyle/>
    <a:p>
      <a:pPr>
        <a:defRPr sz="1483"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222241056676"/>
          <c:y val="8.7977937982169394E-2"/>
          <c:w val="0.66657476668577997"/>
          <c:h val="0.86619319257895699"/>
        </c:manualLayout>
      </c:layout>
      <c:barChart>
        <c:barDir val="col"/>
        <c:grouping val="stacked"/>
        <c:varyColors val="0"/>
        <c:ser>
          <c:idx val="0"/>
          <c:order val="0"/>
          <c:tx>
            <c:strRef>
              <c:f>Sheet1!$A$2</c:f>
              <c:strCache>
                <c:ptCount val="1"/>
              </c:strCache>
            </c:strRef>
          </c:tx>
          <c:spPr>
            <a:solidFill>
              <a:srgbClr val="000066"/>
            </a:solidFill>
            <a:ln w="9675">
              <a:noFill/>
              <a:prstDash val="solid"/>
            </a:ln>
            <a:effectLst/>
            <a:scene3d>
              <a:camera prst="orthographicFront"/>
              <a:lightRig rig="threePt" dir="t"/>
            </a:scene3d>
            <a:sp3d>
              <a:bevelT/>
            </a:sp3d>
          </c:spPr>
          <c:invertIfNegative val="0"/>
          <c:dPt>
            <c:idx val="0"/>
            <c:invertIfNegative val="0"/>
            <c:bubble3D val="0"/>
            <c:spPr>
              <a:solidFill>
                <a:srgbClr val="0033CC"/>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3-F9A4-4DB5-99D4-1B3200C0E2A0}"/>
              </c:ext>
            </c:extLst>
          </c:dPt>
          <c:dPt>
            <c:idx val="1"/>
            <c:invertIfNegative val="0"/>
            <c:bubble3D val="0"/>
            <c:spPr>
              <a:solidFill>
                <a:schemeClr val="bg1">
                  <a:lumMod val="50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2-F9A4-4DB5-99D4-1B3200C0E2A0}"/>
              </c:ext>
            </c:extLst>
          </c:dPt>
          <c:dLbls>
            <c:dLbl>
              <c:idx val="1"/>
              <c:tx>
                <c:rich>
                  <a:bodyPr/>
                  <a:lstStyle/>
                  <a:p>
                    <a:r>
                      <a:rPr lang="en-US"/>
                      <a:t>44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A4-4DB5-99D4-1B3200C0E2A0}"/>
                </c:ext>
              </c:extLst>
            </c:dLbl>
            <c:spPr>
              <a:noFill/>
              <a:ln w="19350">
                <a:noFill/>
              </a:ln>
            </c:spPr>
            <c:txPr>
              <a:bodyPr/>
              <a:lstStyle/>
              <a:p>
                <a:pPr>
                  <a:defRPr sz="1600" b="0"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Sheet1!$B$1:$C$1</c:f>
              <c:numCache>
                <c:formatCode>General</c:formatCode>
                <c:ptCount val="2"/>
              </c:numCache>
            </c:numRef>
          </c:cat>
          <c:val>
            <c:numRef>
              <c:f>Sheet1!$B$2:$C$2</c:f>
              <c:numCache>
                <c:formatCode>General</c:formatCode>
                <c:ptCount val="2"/>
                <c:pt idx="0">
                  <c:v>7</c:v>
                </c:pt>
                <c:pt idx="1">
                  <c:v>45</c:v>
                </c:pt>
              </c:numCache>
            </c:numRef>
          </c:val>
          <c:extLst>
            <c:ext xmlns:c16="http://schemas.microsoft.com/office/drawing/2014/chart" uri="{C3380CC4-5D6E-409C-BE32-E72D297353CC}">
              <c16:uniqueId val="{00000000-F9A4-4DB5-99D4-1B3200C0E2A0}"/>
            </c:ext>
          </c:extLst>
        </c:ser>
        <c:ser>
          <c:idx val="1"/>
          <c:order val="1"/>
          <c:tx>
            <c:strRef>
              <c:f>Sheet1!$A$2:$A$3</c:f>
              <c:strCache>
                <c:ptCount val="1"/>
              </c:strCache>
            </c:strRef>
          </c:tx>
          <c:spPr>
            <a:solidFill>
              <a:srgbClr val="99CCFF"/>
            </a:solidFill>
            <a:ln w="9675">
              <a:noFill/>
              <a:prstDash val="solid"/>
            </a:ln>
            <a:effectLst/>
            <a:scene3d>
              <a:camera prst="orthographicFront"/>
              <a:lightRig rig="threePt" dir="t"/>
            </a:scene3d>
            <a:sp3d>
              <a:bevelT/>
            </a:sp3d>
          </c:spPr>
          <c:invertIfNegative val="0"/>
          <c:dPt>
            <c:idx val="1"/>
            <c:invertIfNegative val="0"/>
            <c:bubble3D val="0"/>
            <c:spPr>
              <a:solidFill>
                <a:schemeClr val="bg1">
                  <a:lumMod val="75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4-F9A4-4DB5-99D4-1B3200C0E2A0}"/>
              </c:ext>
            </c:extLst>
          </c:dPt>
          <c:dLbls>
            <c:dLbl>
              <c:idx val="0"/>
              <c:spPr>
                <a:noFill/>
                <a:ln>
                  <a:noFill/>
                </a:ln>
                <a:effectLst/>
              </c:spPr>
              <c:txPr>
                <a:bodyPr wrap="square" lIns="38100" tIns="19050" rIns="38100" bIns="19050" anchor="ctr">
                  <a:spAutoFit/>
                </a:bodyPr>
                <a:lstStyle/>
                <a:p>
                  <a:pPr>
                    <a:defRPr sz="1600">
                      <a:solidFill>
                        <a:schemeClr val="bg1"/>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6-5F2B-4F3C-A691-18E25708BC2C}"/>
                </c:ext>
              </c:extLst>
            </c:dLbl>
            <c:dLbl>
              <c:idx val="1"/>
              <c:spPr>
                <a:noFill/>
                <a:ln>
                  <a:noFill/>
                </a:ln>
                <a:effectLst/>
              </c:spPr>
              <c:txPr>
                <a:bodyPr wrap="square" lIns="38100" tIns="19050" rIns="38100" bIns="19050" anchor="ctr">
                  <a:spAutoFit/>
                </a:bodyPr>
                <a:lstStyle/>
                <a:p>
                  <a:pPr>
                    <a:defRPr sz="1600">
                      <a:solidFill>
                        <a:schemeClr val="bg1"/>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4-F9A4-4DB5-99D4-1B3200C0E2A0}"/>
                </c:ext>
              </c:extLst>
            </c:dLbl>
            <c:spPr>
              <a:noFill/>
              <a:ln>
                <a:noFill/>
              </a:ln>
              <a:effectLst/>
            </c:spPr>
            <c:txPr>
              <a:bodyPr wrap="square" lIns="38100" tIns="19050" rIns="38100" bIns="19050" anchor="ctr">
                <a:spAutoFit/>
              </a:bodyPr>
              <a:lstStyle/>
              <a:p>
                <a:pPr>
                  <a:defRPr sz="1600">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Sheet1!$B$1:$C$1</c:f>
              <c:numCache>
                <c:formatCode>General</c:formatCode>
                <c:ptCount val="2"/>
              </c:numCache>
            </c:numRef>
          </c:cat>
          <c:val>
            <c:numRef>
              <c:f>Sheet1!$B$3:$C$3</c:f>
              <c:numCache>
                <c:formatCode>General</c:formatCode>
                <c:ptCount val="2"/>
                <c:pt idx="0">
                  <c:v>20</c:v>
                </c:pt>
                <c:pt idx="1">
                  <c:v>29</c:v>
                </c:pt>
              </c:numCache>
            </c:numRef>
          </c:val>
          <c:extLst>
            <c:ext xmlns:c16="http://schemas.microsoft.com/office/drawing/2014/chart" uri="{C3380CC4-5D6E-409C-BE32-E72D297353CC}">
              <c16:uniqueId val="{00000001-F9A4-4DB5-99D4-1B3200C0E2A0}"/>
            </c:ext>
          </c:extLst>
        </c:ser>
        <c:dLbls>
          <c:showLegendKey val="0"/>
          <c:showVal val="1"/>
          <c:showCatName val="0"/>
          <c:showSerName val="0"/>
          <c:showPercent val="0"/>
          <c:showBubbleSize val="0"/>
        </c:dLbls>
        <c:gapWidth val="40"/>
        <c:overlap val="100"/>
        <c:axId val="2125094840"/>
        <c:axId val="2125097816"/>
      </c:barChart>
      <c:catAx>
        <c:axId val="2125094840"/>
        <c:scaling>
          <c:orientation val="minMax"/>
        </c:scaling>
        <c:delete val="1"/>
        <c:axPos val="b"/>
        <c:numFmt formatCode="General" sourceLinked="0"/>
        <c:majorTickMark val="out"/>
        <c:minorTickMark val="none"/>
        <c:tickLblPos val="none"/>
        <c:crossAx val="2125097816"/>
        <c:crosses val="autoZero"/>
        <c:auto val="1"/>
        <c:lblAlgn val="ctr"/>
        <c:lblOffset val="100"/>
        <c:noMultiLvlLbl val="0"/>
      </c:catAx>
      <c:valAx>
        <c:axId val="2125097816"/>
        <c:scaling>
          <c:orientation val="minMax"/>
          <c:max val="100"/>
        </c:scaling>
        <c:delete val="1"/>
        <c:axPos val="r"/>
        <c:numFmt formatCode="General" sourceLinked="1"/>
        <c:majorTickMark val="out"/>
        <c:minorTickMark val="none"/>
        <c:tickLblPos val="none"/>
        <c:crossAx val="2125094840"/>
        <c:crosses val="max"/>
        <c:crossBetween val="between"/>
        <c:majorUnit val="1"/>
        <c:minorUnit val="1"/>
      </c:valAx>
      <c:spPr>
        <a:noFill/>
        <a:ln w="19350">
          <a:noFill/>
        </a:ln>
      </c:spPr>
    </c:plotArea>
    <c:plotVisOnly val="1"/>
    <c:dispBlanksAs val="gap"/>
    <c:showDLblsOverMax val="0"/>
  </c:chart>
  <c:spPr>
    <a:noFill/>
    <a:ln>
      <a:noFill/>
    </a:ln>
  </c:spPr>
  <c:txPr>
    <a:bodyPr/>
    <a:lstStyle/>
    <a:p>
      <a:pPr>
        <a:defRPr sz="1295"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500020505252"/>
          <c:y val="0.110683496711285"/>
          <c:w val="0.66657476668577997"/>
          <c:h val="0.86619319257895699"/>
        </c:manualLayout>
      </c:layout>
      <c:barChart>
        <c:barDir val="col"/>
        <c:grouping val="stacked"/>
        <c:varyColors val="0"/>
        <c:ser>
          <c:idx val="0"/>
          <c:order val="0"/>
          <c:tx>
            <c:strRef>
              <c:f>Sheet1!$A$2</c:f>
              <c:strCache>
                <c:ptCount val="1"/>
              </c:strCache>
            </c:strRef>
          </c:tx>
          <c:spPr>
            <a:solidFill>
              <a:srgbClr val="000066"/>
            </a:solidFill>
            <a:ln w="9675">
              <a:noFill/>
              <a:prstDash val="solid"/>
            </a:ln>
            <a:effectLst/>
            <a:scene3d>
              <a:camera prst="orthographicFront"/>
              <a:lightRig rig="threePt" dir="t"/>
            </a:scene3d>
            <a:sp3d>
              <a:bevelT/>
            </a:sp3d>
          </c:spPr>
          <c:invertIfNegative val="0"/>
          <c:dPt>
            <c:idx val="0"/>
            <c:invertIfNegative val="0"/>
            <c:bubble3D val="0"/>
            <c:spPr>
              <a:solidFill>
                <a:srgbClr val="0033CC"/>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3-F9A4-4DB5-99D4-1B3200C0E2A0}"/>
              </c:ext>
            </c:extLst>
          </c:dPt>
          <c:dPt>
            <c:idx val="1"/>
            <c:invertIfNegative val="0"/>
            <c:bubble3D val="0"/>
            <c:spPr>
              <a:solidFill>
                <a:schemeClr val="bg1">
                  <a:lumMod val="50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2-F9A4-4DB5-99D4-1B3200C0E2A0}"/>
              </c:ext>
            </c:extLst>
          </c:dPt>
          <c:dLbls>
            <c:dLbl>
              <c:idx val="0"/>
              <c:layout>
                <c:manualLayout>
                  <c:x val="-5.5555561631186199E-3"/>
                  <c:y val="2.83818163289751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A4-4DB5-99D4-1B3200C0E2A0}"/>
                </c:ext>
              </c:extLst>
            </c:dLbl>
            <c:dLbl>
              <c:idx val="1"/>
              <c:delete val="1"/>
              <c:extLst>
                <c:ext xmlns:c15="http://schemas.microsoft.com/office/drawing/2012/chart" uri="{CE6537A1-D6FC-4f65-9D91-7224C49458BB}"/>
                <c:ext xmlns:c16="http://schemas.microsoft.com/office/drawing/2014/chart" uri="{C3380CC4-5D6E-409C-BE32-E72D297353CC}">
                  <c16:uniqueId val="{00000002-F9A4-4DB5-99D4-1B3200C0E2A0}"/>
                </c:ext>
              </c:extLst>
            </c:dLbl>
            <c:spPr>
              <a:noFill/>
              <a:ln w="19350">
                <a:noFill/>
              </a:ln>
            </c:spPr>
            <c:txPr>
              <a:bodyPr/>
              <a:lstStyle/>
              <a:p>
                <a:pPr>
                  <a:defRPr sz="1600" b="1"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Sheet1!$B$1:$C$1</c:f>
              <c:numCache>
                <c:formatCode>General</c:formatCode>
                <c:ptCount val="2"/>
              </c:numCache>
            </c:numRef>
          </c:cat>
          <c:val>
            <c:numRef>
              <c:f>Sheet1!$B$2:$C$2</c:f>
              <c:numCache>
                <c:formatCode>General</c:formatCode>
                <c:ptCount val="2"/>
                <c:pt idx="0">
                  <c:v>60</c:v>
                </c:pt>
                <c:pt idx="1">
                  <c:v>2</c:v>
                </c:pt>
              </c:numCache>
            </c:numRef>
          </c:val>
          <c:extLst>
            <c:ext xmlns:c16="http://schemas.microsoft.com/office/drawing/2014/chart" uri="{C3380CC4-5D6E-409C-BE32-E72D297353CC}">
              <c16:uniqueId val="{00000000-F9A4-4DB5-99D4-1B3200C0E2A0}"/>
            </c:ext>
          </c:extLst>
        </c:ser>
        <c:ser>
          <c:idx val="1"/>
          <c:order val="1"/>
          <c:tx>
            <c:strRef>
              <c:f>Sheet1!$A$2:$A$3</c:f>
              <c:strCache>
                <c:ptCount val="1"/>
              </c:strCache>
            </c:strRef>
          </c:tx>
          <c:spPr>
            <a:solidFill>
              <a:srgbClr val="99CCFF"/>
            </a:solidFill>
            <a:ln w="9675">
              <a:noFill/>
              <a:prstDash val="solid"/>
            </a:ln>
            <a:effectLst/>
            <a:scene3d>
              <a:camera prst="orthographicFront"/>
              <a:lightRig rig="threePt" dir="t"/>
            </a:scene3d>
            <a:sp3d>
              <a:bevelT/>
            </a:sp3d>
          </c:spPr>
          <c:invertIfNegative val="0"/>
          <c:dPt>
            <c:idx val="1"/>
            <c:invertIfNegative val="0"/>
            <c:bubble3D val="0"/>
            <c:spPr>
              <a:solidFill>
                <a:schemeClr val="bg1">
                  <a:lumMod val="75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4-F9A4-4DB5-99D4-1B3200C0E2A0}"/>
              </c:ext>
            </c:extLst>
          </c:dPt>
          <c:dLbls>
            <c:delete val="1"/>
          </c:dLbls>
          <c:cat>
            <c:numRef>
              <c:f>Sheet1!$B$1:$C$1</c:f>
              <c:numCache>
                <c:formatCode>General</c:formatCode>
                <c:ptCount val="2"/>
              </c:numCache>
            </c:numRef>
          </c:cat>
          <c:val>
            <c:numRef>
              <c:f>Sheet1!$B$3:$C$3</c:f>
              <c:numCache>
                <c:formatCode>General</c:formatCode>
                <c:ptCount val="2"/>
                <c:pt idx="0">
                  <c:v>34</c:v>
                </c:pt>
                <c:pt idx="1">
                  <c:v>4</c:v>
                </c:pt>
              </c:numCache>
            </c:numRef>
          </c:val>
          <c:extLst>
            <c:ext xmlns:c16="http://schemas.microsoft.com/office/drawing/2014/chart" uri="{C3380CC4-5D6E-409C-BE32-E72D297353CC}">
              <c16:uniqueId val="{00000001-F9A4-4DB5-99D4-1B3200C0E2A0}"/>
            </c:ext>
          </c:extLst>
        </c:ser>
        <c:dLbls>
          <c:showLegendKey val="0"/>
          <c:showVal val="1"/>
          <c:showCatName val="0"/>
          <c:showSerName val="0"/>
          <c:showPercent val="0"/>
          <c:showBubbleSize val="0"/>
        </c:dLbls>
        <c:gapWidth val="40"/>
        <c:overlap val="100"/>
        <c:axId val="2125924232"/>
        <c:axId val="2125927352"/>
      </c:barChart>
      <c:catAx>
        <c:axId val="2125924232"/>
        <c:scaling>
          <c:orientation val="minMax"/>
        </c:scaling>
        <c:delete val="1"/>
        <c:axPos val="b"/>
        <c:numFmt formatCode="General" sourceLinked="0"/>
        <c:majorTickMark val="out"/>
        <c:minorTickMark val="none"/>
        <c:tickLblPos val="none"/>
        <c:crossAx val="2125927352"/>
        <c:crosses val="autoZero"/>
        <c:auto val="1"/>
        <c:lblAlgn val="ctr"/>
        <c:lblOffset val="100"/>
        <c:noMultiLvlLbl val="0"/>
      </c:catAx>
      <c:valAx>
        <c:axId val="2125927352"/>
        <c:scaling>
          <c:orientation val="minMax"/>
          <c:max val="100"/>
        </c:scaling>
        <c:delete val="1"/>
        <c:axPos val="r"/>
        <c:numFmt formatCode="General" sourceLinked="1"/>
        <c:majorTickMark val="out"/>
        <c:minorTickMark val="none"/>
        <c:tickLblPos val="none"/>
        <c:crossAx val="2125924232"/>
        <c:crosses val="max"/>
        <c:crossBetween val="between"/>
        <c:majorUnit val="1"/>
        <c:minorUnit val="1"/>
      </c:valAx>
      <c:spPr>
        <a:noFill/>
        <a:ln w="19350">
          <a:noFill/>
        </a:ln>
      </c:spPr>
    </c:plotArea>
    <c:plotVisOnly val="1"/>
    <c:dispBlanksAs val="gap"/>
    <c:showDLblsOverMax val="0"/>
  </c:chart>
  <c:spPr>
    <a:noFill/>
    <a:ln>
      <a:noFill/>
    </a:ln>
  </c:spPr>
  <c:txPr>
    <a:bodyPr/>
    <a:lstStyle/>
    <a:p>
      <a:pPr>
        <a:defRPr sz="1295"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33335338291301"/>
          <c:y val="0.133388949774465"/>
          <c:w val="0.66657476668577997"/>
          <c:h val="0.86619319257895699"/>
        </c:manualLayout>
      </c:layout>
      <c:barChart>
        <c:barDir val="col"/>
        <c:grouping val="stacked"/>
        <c:varyColors val="0"/>
        <c:ser>
          <c:idx val="0"/>
          <c:order val="0"/>
          <c:tx>
            <c:strRef>
              <c:f>Sheet1!$A$2</c:f>
              <c:strCache>
                <c:ptCount val="1"/>
              </c:strCache>
            </c:strRef>
          </c:tx>
          <c:spPr>
            <a:solidFill>
              <a:srgbClr val="000066"/>
            </a:solidFill>
            <a:ln w="9675">
              <a:noFill/>
              <a:prstDash val="solid"/>
            </a:ln>
            <a:effectLst/>
            <a:scene3d>
              <a:camera prst="orthographicFront"/>
              <a:lightRig rig="threePt" dir="t"/>
            </a:scene3d>
            <a:sp3d>
              <a:bevelT/>
            </a:sp3d>
          </c:spPr>
          <c:invertIfNegative val="0"/>
          <c:dPt>
            <c:idx val="0"/>
            <c:invertIfNegative val="0"/>
            <c:bubble3D val="0"/>
            <c:spPr>
              <a:solidFill>
                <a:srgbClr val="0033CC"/>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3-F9A4-4DB5-99D4-1B3200C0E2A0}"/>
              </c:ext>
            </c:extLst>
          </c:dPt>
          <c:dPt>
            <c:idx val="1"/>
            <c:invertIfNegative val="0"/>
            <c:bubble3D val="0"/>
            <c:spPr>
              <a:solidFill>
                <a:schemeClr val="bg1">
                  <a:lumMod val="50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2-F9A4-4DB5-99D4-1B3200C0E2A0}"/>
              </c:ext>
            </c:extLst>
          </c:dPt>
          <c:dLbls>
            <c:dLbl>
              <c:idx val="1"/>
              <c:delete val="1"/>
              <c:extLst>
                <c:ext xmlns:c15="http://schemas.microsoft.com/office/drawing/2012/chart" uri="{CE6537A1-D6FC-4f65-9D91-7224C49458BB}"/>
                <c:ext xmlns:c16="http://schemas.microsoft.com/office/drawing/2014/chart" uri="{C3380CC4-5D6E-409C-BE32-E72D297353CC}">
                  <c16:uniqueId val="{00000002-F9A4-4DB5-99D4-1B3200C0E2A0}"/>
                </c:ext>
              </c:extLst>
            </c:dLbl>
            <c:spPr>
              <a:noFill/>
              <a:ln w="19350">
                <a:noFill/>
              </a:ln>
            </c:spPr>
            <c:txPr>
              <a:bodyPr/>
              <a:lstStyle/>
              <a:p>
                <a:pPr>
                  <a:defRPr sz="1600" b="1"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Sheet1!$B$1:$C$1</c:f>
              <c:numCache>
                <c:formatCode>General</c:formatCode>
                <c:ptCount val="2"/>
              </c:numCache>
            </c:numRef>
          </c:cat>
          <c:val>
            <c:numRef>
              <c:f>Sheet1!$B$2:$C$2</c:f>
              <c:numCache>
                <c:formatCode>General</c:formatCode>
                <c:ptCount val="2"/>
                <c:pt idx="0">
                  <c:v>35</c:v>
                </c:pt>
                <c:pt idx="1">
                  <c:v>7</c:v>
                </c:pt>
              </c:numCache>
            </c:numRef>
          </c:val>
          <c:extLst>
            <c:ext xmlns:c16="http://schemas.microsoft.com/office/drawing/2014/chart" uri="{C3380CC4-5D6E-409C-BE32-E72D297353CC}">
              <c16:uniqueId val="{00000000-F9A4-4DB5-99D4-1B3200C0E2A0}"/>
            </c:ext>
          </c:extLst>
        </c:ser>
        <c:ser>
          <c:idx val="1"/>
          <c:order val="1"/>
          <c:tx>
            <c:strRef>
              <c:f>Sheet1!$A$2:$A$3</c:f>
              <c:strCache>
                <c:ptCount val="1"/>
              </c:strCache>
            </c:strRef>
          </c:tx>
          <c:spPr>
            <a:solidFill>
              <a:srgbClr val="99CCFF"/>
            </a:solidFill>
            <a:ln w="9675">
              <a:noFill/>
              <a:prstDash val="solid"/>
            </a:ln>
            <a:effectLst/>
            <a:scene3d>
              <a:camera prst="orthographicFront"/>
              <a:lightRig rig="threePt" dir="t"/>
            </a:scene3d>
            <a:sp3d>
              <a:bevelT/>
            </a:sp3d>
          </c:spPr>
          <c:invertIfNegative val="0"/>
          <c:dPt>
            <c:idx val="1"/>
            <c:invertIfNegative val="0"/>
            <c:bubble3D val="0"/>
            <c:spPr>
              <a:solidFill>
                <a:schemeClr val="bg1">
                  <a:lumMod val="75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4-F9A4-4DB5-99D4-1B3200C0E2A0}"/>
              </c:ext>
            </c:extLst>
          </c:dPt>
          <c:dLbls>
            <c:delete val="1"/>
          </c:dLbls>
          <c:cat>
            <c:numRef>
              <c:f>Sheet1!$B$1:$C$1</c:f>
              <c:numCache>
                <c:formatCode>General</c:formatCode>
                <c:ptCount val="2"/>
              </c:numCache>
            </c:numRef>
          </c:cat>
          <c:val>
            <c:numRef>
              <c:f>Sheet1!$B$3:$C$3</c:f>
              <c:numCache>
                <c:formatCode>General</c:formatCode>
                <c:ptCount val="2"/>
                <c:pt idx="0">
                  <c:v>45</c:v>
                </c:pt>
                <c:pt idx="1">
                  <c:v>13</c:v>
                </c:pt>
              </c:numCache>
            </c:numRef>
          </c:val>
          <c:extLst>
            <c:ext xmlns:c16="http://schemas.microsoft.com/office/drawing/2014/chart" uri="{C3380CC4-5D6E-409C-BE32-E72D297353CC}">
              <c16:uniqueId val="{00000001-F9A4-4DB5-99D4-1B3200C0E2A0}"/>
            </c:ext>
          </c:extLst>
        </c:ser>
        <c:dLbls>
          <c:showLegendKey val="0"/>
          <c:showVal val="1"/>
          <c:showCatName val="0"/>
          <c:showSerName val="0"/>
          <c:showPercent val="0"/>
          <c:showBubbleSize val="0"/>
        </c:dLbls>
        <c:gapWidth val="40"/>
        <c:overlap val="100"/>
        <c:axId val="2126021464"/>
        <c:axId val="2126024584"/>
      </c:barChart>
      <c:catAx>
        <c:axId val="2126021464"/>
        <c:scaling>
          <c:orientation val="minMax"/>
        </c:scaling>
        <c:delete val="1"/>
        <c:axPos val="b"/>
        <c:numFmt formatCode="General" sourceLinked="0"/>
        <c:majorTickMark val="out"/>
        <c:minorTickMark val="none"/>
        <c:tickLblPos val="none"/>
        <c:crossAx val="2126024584"/>
        <c:crosses val="autoZero"/>
        <c:auto val="1"/>
        <c:lblAlgn val="ctr"/>
        <c:lblOffset val="100"/>
        <c:noMultiLvlLbl val="0"/>
      </c:catAx>
      <c:valAx>
        <c:axId val="2126024584"/>
        <c:scaling>
          <c:orientation val="minMax"/>
          <c:max val="100"/>
        </c:scaling>
        <c:delete val="1"/>
        <c:axPos val="r"/>
        <c:numFmt formatCode="General" sourceLinked="1"/>
        <c:majorTickMark val="out"/>
        <c:minorTickMark val="none"/>
        <c:tickLblPos val="none"/>
        <c:crossAx val="2126021464"/>
        <c:crosses val="max"/>
        <c:crossBetween val="between"/>
        <c:majorUnit val="1"/>
        <c:minorUnit val="1"/>
      </c:valAx>
      <c:spPr>
        <a:noFill/>
        <a:ln w="19350">
          <a:noFill/>
        </a:ln>
      </c:spPr>
    </c:plotArea>
    <c:plotVisOnly val="1"/>
    <c:dispBlanksAs val="gap"/>
    <c:showDLblsOverMax val="0"/>
  </c:chart>
  <c:spPr>
    <a:noFill/>
    <a:ln>
      <a:noFill/>
    </a:ln>
  </c:spPr>
  <c:txPr>
    <a:bodyPr/>
    <a:lstStyle/>
    <a:p>
      <a:pPr>
        <a:defRPr sz="1295"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056851324054099E-2"/>
          <c:y val="0.26114422906325802"/>
          <c:w val="0.88947769028871404"/>
          <c:h val="0.64256286956953002"/>
        </c:manualLayout>
      </c:layout>
      <c:barChart>
        <c:barDir val="col"/>
        <c:grouping val="clustered"/>
        <c:varyColors val="0"/>
        <c:ser>
          <c:idx val="0"/>
          <c:order val="0"/>
          <c:tx>
            <c:strRef>
              <c:f>Sheet1!$A$2</c:f>
              <c:strCache>
                <c:ptCount val="1"/>
                <c:pt idx="0">
                  <c:v>All Voters</c:v>
                </c:pt>
              </c:strCache>
            </c:strRef>
          </c:tx>
          <c:spPr>
            <a:solidFill>
              <a:srgbClr val="4C216D"/>
            </a:solidFill>
            <a:ln w="28416">
              <a:noFill/>
              <a:prstDash val="solid"/>
            </a:ln>
            <a:scene3d>
              <a:camera prst="orthographicFront"/>
              <a:lightRig rig="threePt" dir="t"/>
            </a:scene3d>
            <a:sp3d>
              <a:bevelT/>
              <a:contourClr>
                <a:srgbClr val="000000"/>
              </a:contourClr>
            </a:sp3d>
          </c:spPr>
          <c:invertIfNegative val="0"/>
          <c:dPt>
            <c:idx val="0"/>
            <c:invertIfNegative val="0"/>
            <c:bubble3D val="0"/>
            <c:spPr>
              <a:solidFill>
                <a:srgbClr val="0070C0"/>
              </a:solidFill>
              <a:ln w="28416">
                <a:noFill/>
                <a:prstDash val="solid"/>
              </a:ln>
              <a:scene3d>
                <a:camera prst="orthographicFront"/>
                <a:lightRig rig="threePt" dir="t"/>
              </a:scene3d>
              <a:sp3d>
                <a:bevelT/>
                <a:contourClr>
                  <a:srgbClr val="000000"/>
                </a:contourClr>
              </a:sp3d>
            </c:spPr>
            <c:extLst>
              <c:ext xmlns:c16="http://schemas.microsoft.com/office/drawing/2014/chart" uri="{C3380CC4-5D6E-409C-BE32-E72D297353CC}">
                <c16:uniqueId val="{00000001-BA70-446B-A64A-3F67F8E03519}"/>
              </c:ext>
            </c:extLst>
          </c:dPt>
          <c:dPt>
            <c:idx val="1"/>
            <c:invertIfNegative val="0"/>
            <c:bubble3D val="0"/>
            <c:spPr>
              <a:solidFill>
                <a:schemeClr val="accent3">
                  <a:lumMod val="65000"/>
                </a:schemeClr>
              </a:solidFill>
              <a:ln w="28416">
                <a:noFill/>
                <a:prstDash val="solid"/>
              </a:ln>
              <a:scene3d>
                <a:camera prst="orthographicFront"/>
                <a:lightRig rig="threePt" dir="t"/>
              </a:scene3d>
              <a:sp3d>
                <a:bevelT/>
                <a:contourClr>
                  <a:srgbClr val="000000"/>
                </a:contourClr>
              </a:sp3d>
            </c:spPr>
            <c:extLst>
              <c:ext xmlns:c16="http://schemas.microsoft.com/office/drawing/2014/chart" uri="{C3380CC4-5D6E-409C-BE32-E72D297353CC}">
                <c16:uniqueId val="{00000002-BA70-446B-A64A-3F67F8E03519}"/>
              </c:ext>
            </c:extLst>
          </c:dPt>
          <c:dLbls>
            <c:spPr>
              <a:noFill/>
              <a:ln>
                <a:noFill/>
              </a:ln>
              <a:effectLst/>
            </c:spPr>
            <c:txPr>
              <a:bodyPr wrap="square" lIns="38100" tIns="19050" rIns="38100" bIns="19050" anchor="ctr">
                <a:spAutoFit/>
              </a:bodyPr>
              <a:lstStyle/>
              <a:p>
                <a:pPr>
                  <a:defRPr sz="2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Sheet1!$B$1:$C$1</c:f>
              <c:numCache>
                <c:formatCode>General</c:formatCode>
                <c:ptCount val="2"/>
              </c:numCache>
            </c:numRef>
          </c:cat>
          <c:val>
            <c:numRef>
              <c:f>Sheet1!$B$2:$C$2</c:f>
              <c:numCache>
                <c:formatCode>0</c:formatCode>
                <c:ptCount val="2"/>
                <c:pt idx="0">
                  <c:v>31</c:v>
                </c:pt>
                <c:pt idx="1">
                  <c:v>69</c:v>
                </c:pt>
              </c:numCache>
            </c:numRef>
          </c:val>
          <c:extLst>
            <c:ext xmlns:c16="http://schemas.microsoft.com/office/drawing/2014/chart" uri="{C3380CC4-5D6E-409C-BE32-E72D297353CC}">
              <c16:uniqueId val="{00000000-BA70-446B-A64A-3F67F8E03519}"/>
            </c:ext>
          </c:extLst>
        </c:ser>
        <c:dLbls>
          <c:showLegendKey val="0"/>
          <c:showVal val="0"/>
          <c:showCatName val="0"/>
          <c:showSerName val="0"/>
          <c:showPercent val="0"/>
          <c:showBubbleSize val="0"/>
        </c:dLbls>
        <c:gapWidth val="46"/>
        <c:axId val="2126134872"/>
        <c:axId val="2126138088"/>
      </c:barChart>
      <c:catAx>
        <c:axId val="2126134872"/>
        <c:scaling>
          <c:orientation val="minMax"/>
        </c:scaling>
        <c:delete val="0"/>
        <c:axPos val="b"/>
        <c:numFmt formatCode="General" sourceLinked="0"/>
        <c:majorTickMark val="none"/>
        <c:minorTickMark val="none"/>
        <c:tickLblPos val="nextTo"/>
        <c:txPr>
          <a:bodyPr/>
          <a:lstStyle/>
          <a:p>
            <a:pPr>
              <a:defRPr sz="1600">
                <a:solidFill>
                  <a:schemeClr val="bg1"/>
                </a:solidFill>
              </a:defRPr>
            </a:pPr>
            <a:endParaRPr lang="en-US"/>
          </a:p>
        </c:txPr>
        <c:crossAx val="2126138088"/>
        <c:crosses val="autoZero"/>
        <c:auto val="1"/>
        <c:lblAlgn val="ctr"/>
        <c:lblOffset val="100"/>
        <c:noMultiLvlLbl val="0"/>
      </c:catAx>
      <c:valAx>
        <c:axId val="2126138088"/>
        <c:scaling>
          <c:orientation val="minMax"/>
          <c:max val="100"/>
          <c:min val="0"/>
        </c:scaling>
        <c:delete val="1"/>
        <c:axPos val="l"/>
        <c:numFmt formatCode="0" sourceLinked="1"/>
        <c:majorTickMark val="out"/>
        <c:minorTickMark val="none"/>
        <c:tickLblPos val="none"/>
        <c:crossAx val="2126134872"/>
        <c:crosses val="autoZero"/>
        <c:crossBetween val="between"/>
        <c:majorUnit val="100"/>
      </c:valAx>
      <c:spPr>
        <a:noFill/>
        <a:ln w="25400">
          <a:noFill/>
        </a:ln>
      </c:spPr>
    </c:plotArea>
    <c:plotVisOnly val="1"/>
    <c:dispBlanksAs val="gap"/>
    <c:showDLblsOverMax val="0"/>
  </c:chart>
  <c:spPr>
    <a:noFill/>
    <a:ln>
      <a:noFill/>
    </a:ln>
  </c:spPr>
  <c:txPr>
    <a:bodyPr/>
    <a:lstStyle/>
    <a:p>
      <a:pPr>
        <a:defRPr sz="839" b="1"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33335338291301"/>
          <c:y val="8.2301680382309797E-2"/>
          <c:w val="0.66657476668577997"/>
          <c:h val="0.86619319257895699"/>
        </c:manualLayout>
      </c:layout>
      <c:barChart>
        <c:barDir val="col"/>
        <c:grouping val="stacked"/>
        <c:varyColors val="0"/>
        <c:ser>
          <c:idx val="0"/>
          <c:order val="0"/>
          <c:tx>
            <c:strRef>
              <c:f>Sheet1!$A$2</c:f>
              <c:strCache>
                <c:ptCount val="1"/>
              </c:strCache>
            </c:strRef>
          </c:tx>
          <c:spPr>
            <a:solidFill>
              <a:srgbClr val="000066"/>
            </a:solidFill>
            <a:ln w="9675">
              <a:noFill/>
              <a:prstDash val="solid"/>
            </a:ln>
            <a:effectLst/>
            <a:scene3d>
              <a:camera prst="orthographicFront"/>
              <a:lightRig rig="threePt" dir="t"/>
            </a:scene3d>
            <a:sp3d>
              <a:bevelT/>
            </a:sp3d>
          </c:spPr>
          <c:invertIfNegative val="0"/>
          <c:dPt>
            <c:idx val="0"/>
            <c:invertIfNegative val="0"/>
            <c:bubble3D val="0"/>
            <c:spPr>
              <a:solidFill>
                <a:srgbClr val="0033CC"/>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3-F9A4-4DB5-99D4-1B3200C0E2A0}"/>
              </c:ext>
            </c:extLst>
          </c:dPt>
          <c:dPt>
            <c:idx val="1"/>
            <c:invertIfNegative val="0"/>
            <c:bubble3D val="0"/>
            <c:spPr>
              <a:solidFill>
                <a:schemeClr val="bg1">
                  <a:lumMod val="50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2-F9A4-4DB5-99D4-1B3200C0E2A0}"/>
              </c:ext>
            </c:extLst>
          </c:dPt>
          <c:dLbls>
            <c:dLbl>
              <c:idx val="1"/>
              <c:delete val="1"/>
              <c:extLst>
                <c:ext xmlns:c15="http://schemas.microsoft.com/office/drawing/2012/chart" uri="{CE6537A1-D6FC-4f65-9D91-7224C49458BB}"/>
                <c:ext xmlns:c16="http://schemas.microsoft.com/office/drawing/2014/chart" uri="{C3380CC4-5D6E-409C-BE32-E72D297353CC}">
                  <c16:uniqueId val="{00000002-F9A4-4DB5-99D4-1B3200C0E2A0}"/>
                </c:ext>
              </c:extLst>
            </c:dLbl>
            <c:spPr>
              <a:noFill/>
              <a:ln w="19350">
                <a:noFill/>
              </a:ln>
            </c:spPr>
            <c:txPr>
              <a:bodyPr/>
              <a:lstStyle/>
              <a:p>
                <a:pPr>
                  <a:defRPr sz="16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Sheet1!$B$1:$C$1</c:f>
              <c:numCache>
                <c:formatCode>General</c:formatCode>
                <c:ptCount val="2"/>
              </c:numCache>
            </c:numRef>
          </c:cat>
          <c:val>
            <c:numRef>
              <c:f>Sheet1!$B$2:$C$2</c:f>
              <c:numCache>
                <c:formatCode>General</c:formatCode>
                <c:ptCount val="2"/>
                <c:pt idx="0">
                  <c:v>9</c:v>
                </c:pt>
                <c:pt idx="1">
                  <c:v>33</c:v>
                </c:pt>
              </c:numCache>
            </c:numRef>
          </c:val>
          <c:extLst>
            <c:ext xmlns:c16="http://schemas.microsoft.com/office/drawing/2014/chart" uri="{C3380CC4-5D6E-409C-BE32-E72D297353CC}">
              <c16:uniqueId val="{00000000-F9A4-4DB5-99D4-1B3200C0E2A0}"/>
            </c:ext>
          </c:extLst>
        </c:ser>
        <c:ser>
          <c:idx val="1"/>
          <c:order val="1"/>
          <c:tx>
            <c:strRef>
              <c:f>Sheet1!$A$2:$A$3</c:f>
              <c:strCache>
                <c:ptCount val="1"/>
              </c:strCache>
            </c:strRef>
          </c:tx>
          <c:spPr>
            <a:solidFill>
              <a:srgbClr val="99CCFF"/>
            </a:solidFill>
            <a:ln w="9675">
              <a:noFill/>
              <a:prstDash val="solid"/>
            </a:ln>
            <a:effectLst/>
            <a:scene3d>
              <a:camera prst="orthographicFront"/>
              <a:lightRig rig="threePt" dir="t"/>
            </a:scene3d>
            <a:sp3d>
              <a:bevelT/>
            </a:sp3d>
          </c:spPr>
          <c:invertIfNegative val="0"/>
          <c:dPt>
            <c:idx val="1"/>
            <c:invertIfNegative val="0"/>
            <c:bubble3D val="0"/>
            <c:spPr>
              <a:solidFill>
                <a:schemeClr val="bg1">
                  <a:lumMod val="75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4-F9A4-4DB5-99D4-1B3200C0E2A0}"/>
              </c:ext>
            </c:extLst>
          </c:dPt>
          <c:dLbls>
            <c:spPr>
              <a:noFill/>
              <a:ln>
                <a:noFill/>
              </a:ln>
              <a:effectLst/>
            </c:spPr>
            <c:txPr>
              <a:bodyPr wrap="square" lIns="38100" tIns="19050" rIns="38100" bIns="19050" anchor="ctr">
                <a:spAutoFit/>
              </a:bodyPr>
              <a:lstStyle/>
              <a:p>
                <a:pPr>
                  <a:defRPr sz="1600">
                    <a:latin typeface="+mn-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Sheet1!$B$1:$C$1</c:f>
              <c:numCache>
                <c:formatCode>General</c:formatCode>
                <c:ptCount val="2"/>
              </c:numCache>
            </c:numRef>
          </c:cat>
          <c:val>
            <c:numRef>
              <c:f>Sheet1!$B$3:$C$3</c:f>
              <c:numCache>
                <c:formatCode>General</c:formatCode>
                <c:ptCount val="2"/>
                <c:pt idx="0">
                  <c:v>28</c:v>
                </c:pt>
                <c:pt idx="1">
                  <c:v>30</c:v>
                </c:pt>
              </c:numCache>
            </c:numRef>
          </c:val>
          <c:extLst>
            <c:ext xmlns:c16="http://schemas.microsoft.com/office/drawing/2014/chart" uri="{C3380CC4-5D6E-409C-BE32-E72D297353CC}">
              <c16:uniqueId val="{00000001-F9A4-4DB5-99D4-1B3200C0E2A0}"/>
            </c:ext>
          </c:extLst>
        </c:ser>
        <c:dLbls>
          <c:showLegendKey val="0"/>
          <c:showVal val="1"/>
          <c:showCatName val="0"/>
          <c:showSerName val="0"/>
          <c:showPercent val="0"/>
          <c:showBubbleSize val="0"/>
        </c:dLbls>
        <c:gapWidth val="40"/>
        <c:overlap val="100"/>
        <c:axId val="2126330808"/>
        <c:axId val="2126333864"/>
      </c:barChart>
      <c:catAx>
        <c:axId val="2126330808"/>
        <c:scaling>
          <c:orientation val="minMax"/>
        </c:scaling>
        <c:delete val="1"/>
        <c:axPos val="b"/>
        <c:numFmt formatCode="General" sourceLinked="0"/>
        <c:majorTickMark val="out"/>
        <c:minorTickMark val="none"/>
        <c:tickLblPos val="none"/>
        <c:crossAx val="2126333864"/>
        <c:crosses val="autoZero"/>
        <c:auto val="1"/>
        <c:lblAlgn val="ctr"/>
        <c:lblOffset val="100"/>
        <c:noMultiLvlLbl val="0"/>
      </c:catAx>
      <c:valAx>
        <c:axId val="2126333864"/>
        <c:scaling>
          <c:orientation val="minMax"/>
          <c:max val="100"/>
        </c:scaling>
        <c:delete val="1"/>
        <c:axPos val="r"/>
        <c:numFmt formatCode="General" sourceLinked="1"/>
        <c:majorTickMark val="out"/>
        <c:minorTickMark val="none"/>
        <c:tickLblPos val="none"/>
        <c:crossAx val="2126330808"/>
        <c:crosses val="max"/>
        <c:crossBetween val="between"/>
        <c:majorUnit val="1"/>
        <c:minorUnit val="1"/>
      </c:valAx>
      <c:spPr>
        <a:noFill/>
        <a:ln w="19350">
          <a:noFill/>
        </a:ln>
      </c:spPr>
    </c:plotArea>
    <c:plotVisOnly val="1"/>
    <c:dispBlanksAs val="gap"/>
    <c:showDLblsOverMax val="0"/>
  </c:chart>
  <c:spPr>
    <a:noFill/>
    <a:ln>
      <a:noFill/>
    </a:ln>
  </c:spPr>
  <c:txPr>
    <a:bodyPr/>
    <a:lstStyle/>
    <a:p>
      <a:pPr>
        <a:defRPr sz="1295"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222241056676"/>
          <c:y val="8.7977937982169394E-2"/>
          <c:w val="0.66657476668577997"/>
          <c:h val="0.86619319257895699"/>
        </c:manualLayout>
      </c:layout>
      <c:barChart>
        <c:barDir val="col"/>
        <c:grouping val="stacked"/>
        <c:varyColors val="0"/>
        <c:ser>
          <c:idx val="0"/>
          <c:order val="0"/>
          <c:tx>
            <c:strRef>
              <c:f>Sheet1!$A$2</c:f>
              <c:strCache>
                <c:ptCount val="1"/>
              </c:strCache>
            </c:strRef>
          </c:tx>
          <c:spPr>
            <a:solidFill>
              <a:srgbClr val="000066"/>
            </a:solidFill>
            <a:ln w="9675">
              <a:noFill/>
              <a:prstDash val="solid"/>
            </a:ln>
            <a:effectLst/>
            <a:scene3d>
              <a:camera prst="orthographicFront"/>
              <a:lightRig rig="threePt" dir="t"/>
            </a:scene3d>
            <a:sp3d>
              <a:bevelT/>
            </a:sp3d>
          </c:spPr>
          <c:invertIfNegative val="0"/>
          <c:dPt>
            <c:idx val="0"/>
            <c:invertIfNegative val="0"/>
            <c:bubble3D val="0"/>
            <c:spPr>
              <a:solidFill>
                <a:srgbClr val="0033CC"/>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3-F9A4-4DB5-99D4-1B3200C0E2A0}"/>
              </c:ext>
            </c:extLst>
          </c:dPt>
          <c:dPt>
            <c:idx val="1"/>
            <c:invertIfNegative val="0"/>
            <c:bubble3D val="0"/>
            <c:spPr>
              <a:solidFill>
                <a:schemeClr val="bg1">
                  <a:lumMod val="50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2-F9A4-4DB5-99D4-1B3200C0E2A0}"/>
              </c:ext>
            </c:extLst>
          </c:dPt>
          <c:dLbls>
            <c:dLbl>
              <c:idx val="1"/>
              <c:tx>
                <c:rich>
                  <a:bodyPr/>
                  <a:lstStyle/>
                  <a:p>
                    <a:r>
                      <a:rPr lang="en-US" sz="2000" dirty="0"/>
                      <a:t>26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A4-4DB5-99D4-1B3200C0E2A0}"/>
                </c:ext>
              </c:extLst>
            </c:dLbl>
            <c:spPr>
              <a:noFill/>
              <a:ln w="19350">
                <a:noFill/>
              </a:ln>
            </c:spPr>
            <c:txPr>
              <a:bodyPr/>
              <a:lstStyle/>
              <a:p>
                <a:pPr>
                  <a:defRPr sz="2000" b="0"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Sheet1!$B$1:$C$1</c:f>
              <c:numCache>
                <c:formatCode>General</c:formatCode>
                <c:ptCount val="2"/>
              </c:numCache>
            </c:numRef>
          </c:cat>
          <c:val>
            <c:numRef>
              <c:f>Sheet1!$B$2:$C$2</c:f>
              <c:numCache>
                <c:formatCode>General</c:formatCode>
                <c:ptCount val="2"/>
                <c:pt idx="0">
                  <c:v>16</c:v>
                </c:pt>
                <c:pt idx="1">
                  <c:v>26</c:v>
                </c:pt>
              </c:numCache>
            </c:numRef>
          </c:val>
          <c:extLst>
            <c:ext xmlns:c16="http://schemas.microsoft.com/office/drawing/2014/chart" uri="{C3380CC4-5D6E-409C-BE32-E72D297353CC}">
              <c16:uniqueId val="{00000000-F9A4-4DB5-99D4-1B3200C0E2A0}"/>
            </c:ext>
          </c:extLst>
        </c:ser>
        <c:ser>
          <c:idx val="1"/>
          <c:order val="1"/>
          <c:tx>
            <c:strRef>
              <c:f>Sheet1!$A$2:$A$3</c:f>
              <c:strCache>
                <c:ptCount val="1"/>
              </c:strCache>
            </c:strRef>
          </c:tx>
          <c:spPr>
            <a:solidFill>
              <a:srgbClr val="99CCFF"/>
            </a:solidFill>
            <a:ln w="9675">
              <a:noFill/>
              <a:prstDash val="solid"/>
            </a:ln>
            <a:effectLst/>
            <a:scene3d>
              <a:camera prst="orthographicFront"/>
              <a:lightRig rig="threePt" dir="t"/>
            </a:scene3d>
            <a:sp3d>
              <a:bevelT/>
            </a:sp3d>
          </c:spPr>
          <c:invertIfNegative val="0"/>
          <c:dPt>
            <c:idx val="1"/>
            <c:invertIfNegative val="0"/>
            <c:bubble3D val="0"/>
            <c:spPr>
              <a:solidFill>
                <a:schemeClr val="bg1">
                  <a:lumMod val="75000"/>
                </a:schemeClr>
              </a:solidFill>
              <a:ln w="9675">
                <a:noFill/>
                <a:prstDash val="solid"/>
              </a:ln>
              <a:effectLst/>
              <a:scene3d>
                <a:camera prst="orthographicFront"/>
                <a:lightRig rig="threePt" dir="t"/>
              </a:scene3d>
              <a:sp3d>
                <a:bevelT/>
              </a:sp3d>
            </c:spPr>
            <c:extLst>
              <c:ext xmlns:c16="http://schemas.microsoft.com/office/drawing/2014/chart" uri="{C3380CC4-5D6E-409C-BE32-E72D297353CC}">
                <c16:uniqueId val="{00000004-F9A4-4DB5-99D4-1B3200C0E2A0}"/>
              </c:ext>
            </c:extLst>
          </c:dPt>
          <c:dLbls>
            <c:spPr>
              <a:noFill/>
              <a:ln>
                <a:noFill/>
              </a:ln>
              <a:effectLst/>
            </c:spPr>
            <c:txPr>
              <a:bodyPr wrap="square" lIns="38100" tIns="19050" rIns="38100" bIns="19050" anchor="ctr">
                <a:spAutoFit/>
              </a:bodyPr>
              <a:lstStyle/>
              <a:p>
                <a:pPr>
                  <a:defRPr sz="2000">
                    <a:solidFill>
                      <a:srgbClr val="000000"/>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Sheet1!$B$1:$C$1</c:f>
              <c:numCache>
                <c:formatCode>General</c:formatCode>
                <c:ptCount val="2"/>
              </c:numCache>
            </c:numRef>
          </c:cat>
          <c:val>
            <c:numRef>
              <c:f>Sheet1!$B$3:$C$3</c:f>
              <c:numCache>
                <c:formatCode>General</c:formatCode>
                <c:ptCount val="2"/>
                <c:pt idx="0">
                  <c:v>39</c:v>
                </c:pt>
                <c:pt idx="1">
                  <c:v>19</c:v>
                </c:pt>
              </c:numCache>
            </c:numRef>
          </c:val>
          <c:extLst>
            <c:ext xmlns:c16="http://schemas.microsoft.com/office/drawing/2014/chart" uri="{C3380CC4-5D6E-409C-BE32-E72D297353CC}">
              <c16:uniqueId val="{00000001-F9A4-4DB5-99D4-1B3200C0E2A0}"/>
            </c:ext>
          </c:extLst>
        </c:ser>
        <c:dLbls>
          <c:showLegendKey val="0"/>
          <c:showVal val="1"/>
          <c:showCatName val="0"/>
          <c:showSerName val="0"/>
          <c:showPercent val="0"/>
          <c:showBubbleSize val="0"/>
        </c:dLbls>
        <c:gapWidth val="40"/>
        <c:overlap val="100"/>
        <c:axId val="2124470248"/>
        <c:axId val="2124467256"/>
      </c:barChart>
      <c:catAx>
        <c:axId val="2124470248"/>
        <c:scaling>
          <c:orientation val="minMax"/>
        </c:scaling>
        <c:delete val="1"/>
        <c:axPos val="b"/>
        <c:numFmt formatCode="General" sourceLinked="0"/>
        <c:majorTickMark val="out"/>
        <c:minorTickMark val="none"/>
        <c:tickLblPos val="none"/>
        <c:crossAx val="2124467256"/>
        <c:crosses val="autoZero"/>
        <c:auto val="1"/>
        <c:lblAlgn val="ctr"/>
        <c:lblOffset val="100"/>
        <c:noMultiLvlLbl val="0"/>
      </c:catAx>
      <c:valAx>
        <c:axId val="2124467256"/>
        <c:scaling>
          <c:orientation val="minMax"/>
          <c:max val="100"/>
        </c:scaling>
        <c:delete val="1"/>
        <c:axPos val="r"/>
        <c:numFmt formatCode="General" sourceLinked="1"/>
        <c:majorTickMark val="out"/>
        <c:minorTickMark val="none"/>
        <c:tickLblPos val="none"/>
        <c:crossAx val="2124470248"/>
        <c:crosses val="max"/>
        <c:crossBetween val="between"/>
        <c:majorUnit val="1"/>
        <c:minorUnit val="1"/>
      </c:valAx>
      <c:spPr>
        <a:noFill/>
        <a:ln w="19350">
          <a:noFill/>
        </a:ln>
      </c:spPr>
    </c:plotArea>
    <c:plotVisOnly val="1"/>
    <c:dispBlanksAs val="gap"/>
    <c:showDLblsOverMax val="0"/>
  </c:chart>
  <c:spPr>
    <a:noFill/>
    <a:ln>
      <a:noFill/>
    </a:ln>
  </c:spPr>
  <c:txPr>
    <a:bodyPr/>
    <a:lstStyle/>
    <a:p>
      <a:pPr>
        <a:defRPr sz="1295"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96905074365706"/>
          <c:y val="1.5573885985686698E-2"/>
          <c:w val="0.73683650481189855"/>
          <c:h val="0.8672864316654586"/>
        </c:manualLayout>
      </c:layout>
      <c:barChart>
        <c:barDir val="bar"/>
        <c:grouping val="stacked"/>
        <c:varyColors val="0"/>
        <c:ser>
          <c:idx val="0"/>
          <c:order val="0"/>
          <c:tx>
            <c:strRef>
              <c:f>Sheet1!$A$2</c:f>
              <c:strCache>
                <c:ptCount val="1"/>
                <c:pt idx="0">
                  <c:v>D</c:v>
                </c:pt>
              </c:strCache>
            </c:strRef>
          </c:tx>
          <c:spPr>
            <a:solidFill>
              <a:srgbClr val="0070C0"/>
            </a:solidFill>
            <a:ln w="38304">
              <a:noFill/>
              <a:prstDash val="solid"/>
            </a:ln>
            <a:effectLst/>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600" b="0" u="none">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1"/>
                <c:pt idx="0">
                  <c:v>Increasing pedestrian safety</c:v>
                </c:pt>
                <c:pt idx="2">
                  <c:v>Greater motorist safety/traffic management</c:v>
                </c:pt>
                <c:pt idx="4">
                  <c:v>Emphasizing walking as an alternative</c:v>
                </c:pt>
                <c:pt idx="6">
                  <c:v>Emphasizing biking as an alternative</c:v>
                </c:pt>
                <c:pt idx="8">
                  <c:v>Connecting streets between neighborhoods</c:v>
                </c:pt>
                <c:pt idx="10">
                  <c:v>Increasing commuter bus and/or van options</c:v>
                </c:pt>
              </c:strCache>
            </c:strRef>
          </c:cat>
          <c:val>
            <c:numRef>
              <c:f>Sheet1!$B$2:$M$2</c:f>
              <c:numCache>
                <c:formatCode>General</c:formatCode>
                <c:ptCount val="12"/>
                <c:pt idx="0" formatCode="0">
                  <c:v>62</c:v>
                </c:pt>
                <c:pt idx="2" formatCode="0">
                  <c:v>53</c:v>
                </c:pt>
                <c:pt idx="4" formatCode="0">
                  <c:v>60</c:v>
                </c:pt>
                <c:pt idx="6" formatCode="0">
                  <c:v>48</c:v>
                </c:pt>
                <c:pt idx="8" formatCode="0">
                  <c:v>41</c:v>
                </c:pt>
                <c:pt idx="10" formatCode="0">
                  <c:v>24</c:v>
                </c:pt>
              </c:numCache>
            </c:numRef>
          </c:val>
          <c:extLst>
            <c:ext xmlns:c16="http://schemas.microsoft.com/office/drawing/2014/chart" uri="{C3380CC4-5D6E-409C-BE32-E72D297353CC}">
              <c16:uniqueId val="{00000000-CCF4-4CFC-8D84-9EEE7EB6BC1D}"/>
            </c:ext>
          </c:extLst>
        </c:ser>
        <c:ser>
          <c:idx val="1"/>
          <c:order val="1"/>
          <c:tx>
            <c:strRef>
              <c:f>Sheet1!$A$3</c:f>
              <c:strCache>
                <c:ptCount val="1"/>
                <c:pt idx="0">
                  <c:v>I</c:v>
                </c:pt>
              </c:strCache>
            </c:strRef>
          </c:tx>
          <c:spPr>
            <a:solidFill>
              <a:srgbClr val="99CCFF"/>
            </a:solidFill>
            <a:scene3d>
              <a:camera prst="orthographicFront"/>
              <a:lightRig rig="threePt" dir="t"/>
            </a:scene3d>
            <a:sp3d>
              <a:bevelT/>
            </a:sp3d>
          </c:spPr>
          <c:invertIfNegative val="0"/>
          <c:dLbls>
            <c:dLbl>
              <c:idx val="4"/>
              <c:layout>
                <c:manualLayout>
                  <c:x val="8.4033613445378009E-3"/>
                  <c:y val="7.978369762395378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F4-4CFC-8D84-9EEE7EB6BC1D}"/>
                </c:ext>
              </c:extLst>
            </c:dLbl>
            <c:spPr>
              <a:noFill/>
              <a:ln>
                <a:noFill/>
              </a:ln>
              <a:effectLst/>
            </c:spPr>
            <c:txPr>
              <a:bodyPr wrap="square" lIns="38100" tIns="19050" rIns="38100" bIns="19050" anchor="ctr">
                <a:spAutoFit/>
              </a:bodyPr>
              <a:lstStyle/>
              <a:p>
                <a:pPr>
                  <a:defRPr sz="1600" b="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1"/>
                <c:pt idx="0">
                  <c:v>Increasing pedestrian safety</c:v>
                </c:pt>
                <c:pt idx="2">
                  <c:v>Greater motorist safety/traffic management</c:v>
                </c:pt>
                <c:pt idx="4">
                  <c:v>Emphasizing walking as an alternative</c:v>
                </c:pt>
                <c:pt idx="6">
                  <c:v>Emphasizing biking as an alternative</c:v>
                </c:pt>
                <c:pt idx="8">
                  <c:v>Connecting streets between neighborhoods</c:v>
                </c:pt>
                <c:pt idx="10">
                  <c:v>Increasing commuter bus and/or van options</c:v>
                </c:pt>
              </c:strCache>
            </c:strRef>
          </c:cat>
          <c:val>
            <c:numRef>
              <c:f>Sheet1!$B$3:$M$3</c:f>
              <c:numCache>
                <c:formatCode>General</c:formatCode>
                <c:ptCount val="12"/>
                <c:pt idx="0" formatCode="0">
                  <c:v>31</c:v>
                </c:pt>
                <c:pt idx="2" formatCode="0">
                  <c:v>38</c:v>
                </c:pt>
                <c:pt idx="4" formatCode="0">
                  <c:v>27</c:v>
                </c:pt>
                <c:pt idx="6">
                  <c:v>28</c:v>
                </c:pt>
                <c:pt idx="8">
                  <c:v>29</c:v>
                </c:pt>
                <c:pt idx="10">
                  <c:v>36</c:v>
                </c:pt>
              </c:numCache>
            </c:numRef>
          </c:val>
          <c:extLst>
            <c:ext xmlns:c16="http://schemas.microsoft.com/office/drawing/2014/chart" uri="{C3380CC4-5D6E-409C-BE32-E72D297353CC}">
              <c16:uniqueId val="{00000002-CCF4-4CFC-8D84-9EEE7EB6BC1D}"/>
            </c:ext>
          </c:extLst>
        </c:ser>
        <c:ser>
          <c:idx val="2"/>
          <c:order val="2"/>
          <c:tx>
            <c:strRef>
              <c:f>Sheet1!$A$4</c:f>
              <c:strCache>
                <c:ptCount val="1"/>
                <c:pt idx="0">
                  <c:v>R</c:v>
                </c:pt>
              </c:strCache>
            </c:strRef>
          </c:tx>
          <c:spPr>
            <a:solidFill>
              <a:schemeClr val="accent3">
                <a:lumMod val="75000"/>
              </a:schemeClr>
            </a:solidFill>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600" b="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1"/>
                <c:pt idx="0">
                  <c:v>Increasing pedestrian safety</c:v>
                </c:pt>
                <c:pt idx="2">
                  <c:v>Greater motorist safety/traffic management</c:v>
                </c:pt>
                <c:pt idx="4">
                  <c:v>Emphasizing walking as an alternative</c:v>
                </c:pt>
                <c:pt idx="6">
                  <c:v>Emphasizing biking as an alternative</c:v>
                </c:pt>
                <c:pt idx="8">
                  <c:v>Connecting streets between neighborhoods</c:v>
                </c:pt>
                <c:pt idx="10">
                  <c:v>Increasing commuter bus and/or van options</c:v>
                </c:pt>
              </c:strCache>
            </c:strRef>
          </c:cat>
          <c:val>
            <c:numRef>
              <c:f>Sheet1!$B$4:$M$4</c:f>
              <c:numCache>
                <c:formatCode>General</c:formatCode>
                <c:ptCount val="12"/>
                <c:pt idx="0" formatCode="0">
                  <c:v>5</c:v>
                </c:pt>
                <c:pt idx="2" formatCode="0">
                  <c:v>7</c:v>
                </c:pt>
                <c:pt idx="4" formatCode="0">
                  <c:v>10</c:v>
                </c:pt>
                <c:pt idx="6">
                  <c:v>16</c:v>
                </c:pt>
                <c:pt idx="8">
                  <c:v>22</c:v>
                </c:pt>
                <c:pt idx="10">
                  <c:v>24</c:v>
                </c:pt>
              </c:numCache>
            </c:numRef>
          </c:val>
          <c:extLst>
            <c:ext xmlns:c16="http://schemas.microsoft.com/office/drawing/2014/chart" uri="{C3380CC4-5D6E-409C-BE32-E72D297353CC}">
              <c16:uniqueId val="{00000003-CCF4-4CFC-8D84-9EEE7EB6BC1D}"/>
            </c:ext>
          </c:extLst>
        </c:ser>
        <c:ser>
          <c:idx val="3"/>
          <c:order val="3"/>
          <c:tx>
            <c:strRef>
              <c:f>Sheet1!$A$5</c:f>
              <c:strCache>
                <c:ptCount val="1"/>
              </c:strCache>
            </c:strRef>
          </c:tx>
          <c:spPr>
            <a:solidFill>
              <a:schemeClr val="accent3">
                <a:lumMod val="50000"/>
              </a:schemeClr>
            </a:solidFill>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600" b="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1"/>
                <c:pt idx="0">
                  <c:v>Increasing pedestrian safety</c:v>
                </c:pt>
                <c:pt idx="2">
                  <c:v>Greater motorist safety/traffic management</c:v>
                </c:pt>
                <c:pt idx="4">
                  <c:v>Emphasizing walking as an alternative</c:v>
                </c:pt>
                <c:pt idx="6">
                  <c:v>Emphasizing biking as an alternative</c:v>
                </c:pt>
                <c:pt idx="8">
                  <c:v>Connecting streets between neighborhoods</c:v>
                </c:pt>
                <c:pt idx="10">
                  <c:v>Increasing commuter bus and/or van options</c:v>
                </c:pt>
              </c:strCache>
            </c:strRef>
          </c:cat>
          <c:val>
            <c:numRef>
              <c:f>Sheet1!$B$5:$M$5</c:f>
              <c:numCache>
                <c:formatCode>General</c:formatCode>
                <c:ptCount val="12"/>
                <c:pt idx="0" formatCode="0">
                  <c:v>2</c:v>
                </c:pt>
                <c:pt idx="2" formatCode="0">
                  <c:v>2</c:v>
                </c:pt>
                <c:pt idx="4" formatCode="0">
                  <c:v>4</c:v>
                </c:pt>
                <c:pt idx="6">
                  <c:v>9</c:v>
                </c:pt>
                <c:pt idx="8">
                  <c:v>9</c:v>
                </c:pt>
                <c:pt idx="10">
                  <c:v>16</c:v>
                </c:pt>
              </c:numCache>
            </c:numRef>
          </c:val>
          <c:extLst>
            <c:ext xmlns:c16="http://schemas.microsoft.com/office/drawing/2014/chart" uri="{C3380CC4-5D6E-409C-BE32-E72D297353CC}">
              <c16:uniqueId val="{00000005-CCF4-4CFC-8D84-9EEE7EB6BC1D}"/>
            </c:ext>
          </c:extLst>
        </c:ser>
        <c:ser>
          <c:idx val="4"/>
          <c:order val="4"/>
          <c:tx>
            <c:strRef>
              <c:f>Sheet1!$A$6</c:f>
              <c:strCache>
                <c:ptCount val="1"/>
              </c:strCache>
            </c:strRef>
          </c:tx>
          <c:spPr>
            <a:solidFill>
              <a:schemeClr val="bg1">
                <a:lumMod val="65000"/>
              </a:schemeClr>
            </a:solidFill>
            <a:scene3d>
              <a:camera prst="orthographicFront"/>
              <a:lightRig rig="threePt" dir="t"/>
            </a:scene3d>
            <a:sp3d>
              <a:bevelT/>
            </a:sp3d>
          </c:spPr>
          <c:invertIfNegative val="0"/>
          <c:dPt>
            <c:idx val="6"/>
            <c:invertIfNegative val="0"/>
            <c:bubble3D val="0"/>
            <c:spPr>
              <a:solidFill>
                <a:srgbClr val="7030A0"/>
              </a:solidFill>
              <a:scene3d>
                <a:camera prst="orthographicFront"/>
                <a:lightRig rig="threePt" dir="t"/>
              </a:scene3d>
              <a:sp3d>
                <a:bevelT/>
              </a:sp3d>
            </c:spPr>
            <c:extLst>
              <c:ext xmlns:c16="http://schemas.microsoft.com/office/drawing/2014/chart" uri="{C3380CC4-5D6E-409C-BE32-E72D297353CC}">
                <c16:uniqueId val="{00000006-CCF4-4CFC-8D84-9EEE7EB6BC1D}"/>
              </c:ext>
            </c:extLst>
          </c:dPt>
          <c:dLbls>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F4-4CFC-8D84-9EEE7EB6BC1D}"/>
                </c:ext>
              </c:extLst>
            </c:dLbl>
            <c:spPr>
              <a:noFill/>
              <a:ln>
                <a:noFill/>
              </a:ln>
              <a:effectLst/>
            </c:spPr>
            <c:txPr>
              <a:bodyPr wrap="square" lIns="38100" tIns="19050" rIns="38100" bIns="19050" anchor="ctr">
                <a:spAutoFit/>
              </a:bodyPr>
              <a:lstStyle/>
              <a:p>
                <a:pPr>
                  <a:defRPr sz="2000" b="0">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Sheet1!$B$1:$M$1</c:f>
              <c:strCache>
                <c:ptCount val="11"/>
                <c:pt idx="0">
                  <c:v>Increasing pedestrian safety</c:v>
                </c:pt>
                <c:pt idx="2">
                  <c:v>Greater motorist safety/traffic management</c:v>
                </c:pt>
                <c:pt idx="4">
                  <c:v>Emphasizing walking as an alternative</c:v>
                </c:pt>
                <c:pt idx="6">
                  <c:v>Emphasizing biking as an alternative</c:v>
                </c:pt>
                <c:pt idx="8">
                  <c:v>Connecting streets between neighborhoods</c:v>
                </c:pt>
                <c:pt idx="10">
                  <c:v>Increasing commuter bus and/or van options</c:v>
                </c:pt>
              </c:strCache>
            </c:strRef>
          </c:cat>
          <c:val>
            <c:numRef>
              <c:f>Sheet1!$B$6:$M$6</c:f>
              <c:numCache>
                <c:formatCode>General</c:formatCode>
                <c:ptCount val="12"/>
                <c:pt idx="0" formatCode="0">
                  <c:v>0</c:v>
                </c:pt>
                <c:pt idx="2" formatCode="0">
                  <c:v>0</c:v>
                </c:pt>
              </c:numCache>
            </c:numRef>
          </c:val>
          <c:extLst>
            <c:ext xmlns:c16="http://schemas.microsoft.com/office/drawing/2014/chart" uri="{C3380CC4-5D6E-409C-BE32-E72D297353CC}">
              <c16:uniqueId val="{00000007-CCF4-4CFC-8D84-9EEE7EB6BC1D}"/>
            </c:ext>
          </c:extLst>
        </c:ser>
        <c:dLbls>
          <c:showLegendKey val="0"/>
          <c:showVal val="0"/>
          <c:showCatName val="0"/>
          <c:showSerName val="0"/>
          <c:showPercent val="0"/>
          <c:showBubbleSize val="0"/>
        </c:dLbls>
        <c:gapWidth val="0"/>
        <c:overlap val="100"/>
        <c:axId val="91457792"/>
        <c:axId val="91508736"/>
      </c:barChart>
      <c:catAx>
        <c:axId val="91457792"/>
        <c:scaling>
          <c:orientation val="maxMin"/>
        </c:scaling>
        <c:delete val="0"/>
        <c:axPos val="l"/>
        <c:numFmt formatCode="General" sourceLinked="1"/>
        <c:majorTickMark val="none"/>
        <c:minorTickMark val="none"/>
        <c:tickLblPos val="nextTo"/>
        <c:txPr>
          <a:bodyPr/>
          <a:lstStyle/>
          <a:p>
            <a:pPr>
              <a:defRPr sz="1400" b="0"/>
            </a:pPr>
            <a:endParaRPr lang="en-US"/>
          </a:p>
        </c:txPr>
        <c:crossAx val="91508736"/>
        <c:crossesAt val="0"/>
        <c:auto val="0"/>
        <c:lblAlgn val="ctr"/>
        <c:lblOffset val="100"/>
        <c:tickLblSkip val="1"/>
        <c:tickMarkSkip val="1"/>
        <c:noMultiLvlLbl val="0"/>
      </c:catAx>
      <c:valAx>
        <c:axId val="91508736"/>
        <c:scaling>
          <c:orientation val="minMax"/>
          <c:max val="100"/>
          <c:min val="0"/>
        </c:scaling>
        <c:delete val="1"/>
        <c:axPos val="b"/>
        <c:numFmt formatCode="0" sourceLinked="1"/>
        <c:majorTickMark val="out"/>
        <c:minorTickMark val="none"/>
        <c:tickLblPos val="none"/>
        <c:crossAx val="91457792"/>
        <c:crosses val="max"/>
        <c:crossBetween val="between"/>
        <c:majorUnit val="0.1"/>
        <c:minorUnit val="0.1"/>
      </c:valAx>
      <c:spPr>
        <a:noFill/>
        <a:ln w="25400">
          <a:noFill/>
        </a:ln>
        <a:scene3d>
          <a:camera prst="orthographicFront"/>
          <a:lightRig rig="threePt" dir="t"/>
        </a:scene3d>
        <a:sp3d>
          <a:bevelT/>
        </a:sp3d>
      </c:spPr>
    </c:plotArea>
    <c:plotVisOnly val="1"/>
    <c:dispBlanksAs val="gap"/>
    <c:showDLblsOverMax val="0"/>
  </c:chart>
  <c:spPr>
    <a:noFill/>
    <a:ln>
      <a:noFill/>
    </a:ln>
  </c:spPr>
  <c:txPr>
    <a:bodyPr/>
    <a:lstStyle/>
    <a:p>
      <a:pPr>
        <a:defRPr sz="1483" b="1" i="0" u="none" strike="noStrike" baseline="0">
          <a:solidFill>
            <a:schemeClr val="tx1"/>
          </a:solidFill>
          <a:latin typeface="Arial"/>
          <a:ea typeface="Arial"/>
          <a:cs typeface="Arial"/>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0.23133</cdr:x>
      <cdr:y>0.2564</cdr:y>
    </cdr:from>
    <cdr:to>
      <cdr:x>0.44522</cdr:x>
      <cdr:y>0.34189</cdr:y>
    </cdr:to>
    <cdr:sp macro="" textlink="">
      <cdr:nvSpPr>
        <cdr:cNvPr id="2"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2115269" y="1015357"/>
          <a:ext cx="1955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Arial" charset="0"/>
              <a:ea typeface="+mn-ea"/>
              <a:cs typeface="Arial" charset="0"/>
            </a:rPr>
            <a:t>34</a:t>
          </a:r>
        </a:p>
      </cdr:txBody>
    </cdr:sp>
  </cdr:relSizeAnchor>
</c:userShapes>
</file>

<file path=ppt/drawings/drawing2.xml><?xml version="1.0" encoding="utf-8"?>
<c:userShapes xmlns:c="http://schemas.openxmlformats.org/drawingml/2006/chart">
  <cdr:relSizeAnchor xmlns:cdr="http://schemas.openxmlformats.org/drawingml/2006/chartDrawing">
    <cdr:from>
      <cdr:x>0.26852</cdr:x>
      <cdr:y>0.44141</cdr:y>
    </cdr:from>
    <cdr:to>
      <cdr:x>0.42512</cdr:x>
      <cdr:y>0.51707</cdr:y>
    </cdr:to>
    <cdr:sp macro="" textlink="">
      <cdr:nvSpPr>
        <cdr:cNvPr id="2"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2455347" y="1975176"/>
          <a:ext cx="1431950" cy="3385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effectLst/>
              <a:uLnTx/>
              <a:uFillTx/>
              <a:latin typeface="Arial" charset="0"/>
              <a:ea typeface="+mn-ea"/>
              <a:cs typeface="Arial" charset="0"/>
            </a:rPr>
            <a:t>45</a:t>
          </a:r>
        </a:p>
      </cdr:txBody>
    </cdr:sp>
  </cdr:relSizeAnchor>
  <cdr:relSizeAnchor xmlns:cdr="http://schemas.openxmlformats.org/drawingml/2006/chartDrawing">
    <cdr:from>
      <cdr:x>0.5804</cdr:x>
      <cdr:y>0.92434</cdr:y>
    </cdr:from>
    <cdr:to>
      <cdr:x>0.79428</cdr:x>
      <cdr:y>1</cdr:y>
    </cdr:to>
    <cdr:sp macro="" textlink="">
      <cdr:nvSpPr>
        <cdr:cNvPr id="3"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5307137" y="4136141"/>
          <a:ext cx="1955719" cy="3385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charset="0"/>
              <a:ea typeface="+mn-ea"/>
              <a:cs typeface="Arial" charset="0"/>
            </a:rPr>
            <a:t>7</a:t>
          </a:r>
        </a:p>
      </cdr:txBody>
    </cdr:sp>
  </cdr:relSizeAnchor>
  <cdr:relSizeAnchor xmlns:cdr="http://schemas.openxmlformats.org/drawingml/2006/chartDrawing">
    <cdr:from>
      <cdr:x>0.57372</cdr:x>
      <cdr:y>0.83988</cdr:y>
    </cdr:from>
    <cdr:to>
      <cdr:x>0.7876</cdr:x>
      <cdr:y>0.91554</cdr:y>
    </cdr:to>
    <cdr:sp macro="" textlink="">
      <cdr:nvSpPr>
        <cdr:cNvPr id="4"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5246074" y="3758189"/>
          <a:ext cx="1955719" cy="3385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charset="0"/>
              <a:ea typeface="+mn-ea"/>
              <a:cs typeface="Arial" charset="0"/>
            </a:rPr>
            <a:t>13</a:t>
          </a:r>
        </a:p>
      </cdr:txBody>
    </cdr:sp>
  </cdr:relSizeAnchor>
</c:userShapes>
</file>

<file path=ppt/drawings/drawing3.xml><?xml version="1.0" encoding="utf-8"?>
<c:userShapes xmlns:c="http://schemas.openxmlformats.org/drawingml/2006/chart">
  <cdr:relSizeAnchor xmlns:cdr="http://schemas.openxmlformats.org/drawingml/2006/chartDrawing">
    <cdr:from>
      <cdr:x>0.26852</cdr:x>
      <cdr:y>0.44141</cdr:y>
    </cdr:from>
    <cdr:to>
      <cdr:x>0.42512</cdr:x>
      <cdr:y>0.51707</cdr:y>
    </cdr:to>
    <cdr:sp macro="" textlink="">
      <cdr:nvSpPr>
        <cdr:cNvPr id="2"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2455307" y="1975171"/>
          <a:ext cx="1432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Arial" charset="0"/>
              <a:ea typeface="+mn-ea"/>
              <a:cs typeface="Arial" charset="0"/>
            </a:rPr>
            <a:t>45</a:t>
          </a:r>
        </a:p>
      </cdr:txBody>
    </cdr:sp>
  </cdr:relSizeAnchor>
  <cdr:relSizeAnchor xmlns:cdr="http://schemas.openxmlformats.org/drawingml/2006/chartDrawing">
    <cdr:from>
      <cdr:x>0.57613</cdr:x>
      <cdr:y>0.78741</cdr:y>
    </cdr:from>
    <cdr:to>
      <cdr:x>0.79002</cdr:x>
      <cdr:y>0.86307</cdr:y>
    </cdr:to>
    <cdr:sp macro="" textlink="">
      <cdr:nvSpPr>
        <cdr:cNvPr id="4" name="TextBox 10">
          <a:extLst xmlns:a="http://schemas.openxmlformats.org/drawingml/2006/main">
            <a:ext uri="{FF2B5EF4-FFF2-40B4-BE49-F238E27FC236}">
              <a16:creationId xmlns:a16="http://schemas.microsoft.com/office/drawing/2014/main" id="{17CD592F-D792-4AA2-B3E2-C6F4FBB22C56}"/>
            </a:ext>
          </a:extLst>
        </cdr:cNvPr>
        <cdr:cNvSpPr txBox="1"/>
      </cdr:nvSpPr>
      <cdr:spPr>
        <a:xfrm xmlns:a="http://schemas.openxmlformats.org/drawingml/2006/main">
          <a:off x="5268103" y="3523422"/>
          <a:ext cx="1955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charset="0"/>
              <a:ea typeface="+mn-ea"/>
              <a:cs typeface="Arial" charset="0"/>
            </a:rPr>
            <a:t>33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9BAF74-0D60-484E-B5DB-87C5CFBA4FF1}" type="datetimeFigureOut">
              <a:rPr lang="en-US" smtClean="0"/>
              <a:t>2/19/2018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6B974-CD1A-40DB-BACC-B7E320638B2C}" type="slidenum">
              <a:rPr lang="en-US" smtClean="0"/>
              <a:t>‹#›</a:t>
            </a:fld>
            <a:endParaRPr lang="en-US"/>
          </a:p>
        </p:txBody>
      </p:sp>
    </p:spTree>
    <p:extLst>
      <p:ext uri="{BB962C8B-B14F-4D97-AF65-F5344CB8AC3E}">
        <p14:creationId xmlns:p14="http://schemas.microsoft.com/office/powerpoint/2010/main" val="612296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23081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452831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351516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94676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170494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21008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1335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95013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06471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557255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32% 0-10 years; 19% 10+ years</a:t>
            </a:r>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09968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74751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24968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201536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541" rtl="0" eaLnBrk="1" fontAlgn="base" latinLnBrk="0" hangingPunct="1">
              <a:lnSpc>
                <a:spcPct val="100000"/>
              </a:lnSpc>
              <a:spcBef>
                <a:spcPct val="0"/>
              </a:spcBef>
              <a:spcAft>
                <a:spcPct val="0"/>
              </a:spcAft>
              <a:buClrTx/>
              <a:buSzTx/>
              <a:buFontTx/>
              <a:buNone/>
              <a:tabLst/>
              <a:defRPr/>
            </a:pPr>
            <a:fld id="{D1E9DBB2-60B4-4309-BB11-8BFE7749FA8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82541"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31402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166F1F-CE9B-4651-A6AA-CD717754106B}"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66800"/>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58391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0" y="32658"/>
            <a:ext cx="9144000" cy="91440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903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1913"/>
            <a:ext cx="2286000" cy="6186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61913"/>
            <a:ext cx="6705600" cy="6186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9649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Click to edit Master title style</a:t>
            </a:r>
          </a:p>
        </p:txBody>
      </p:sp>
      <p:sp>
        <p:nvSpPr>
          <p:cNvPr id="3" name="Chart Placeholder 2"/>
          <p:cNvSpPr>
            <a:spLocks noGrp="1"/>
          </p:cNvSpPr>
          <p:nvPr>
            <p:ph type="chart" idx="1"/>
          </p:nvPr>
        </p:nvSpPr>
        <p:spPr>
          <a:xfrm>
            <a:off x="0" y="1066800"/>
            <a:ext cx="9144000" cy="5105400"/>
          </a:xfrm>
        </p:spPr>
        <p:txBody>
          <a:bodyPr/>
          <a:lstStyle/>
          <a:p>
            <a:pPr lvl="0"/>
            <a:endParaRPr lang="en-US" noProof="0"/>
          </a:p>
        </p:txBody>
      </p:sp>
    </p:spTree>
    <p:extLst>
      <p:ext uri="{BB962C8B-B14F-4D97-AF65-F5344CB8AC3E}">
        <p14:creationId xmlns:p14="http://schemas.microsoft.com/office/powerpoint/2010/main" val="3498006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0" y="1143000"/>
            <a:ext cx="9144000" cy="5105400"/>
          </a:xfrm>
        </p:spPr>
        <p:txBody>
          <a:bodyPr/>
          <a:lstStyle/>
          <a:p>
            <a:pPr lvl="0"/>
            <a:endParaRPr lang="en-US" noProof="0"/>
          </a:p>
        </p:txBody>
      </p:sp>
    </p:spTree>
    <p:extLst>
      <p:ext uri="{BB962C8B-B14F-4D97-AF65-F5344CB8AC3E}">
        <p14:creationId xmlns:p14="http://schemas.microsoft.com/office/powerpoint/2010/main" val="226567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0" y="1143000"/>
            <a:ext cx="9144000" cy="5105400"/>
          </a:xfrm>
        </p:spPr>
        <p:txBody>
          <a:bodyPr/>
          <a:lstStyle/>
          <a:p>
            <a:pPr lvl="0"/>
            <a:endParaRPr lang="en-US" noProof="0"/>
          </a:p>
        </p:txBody>
      </p:sp>
    </p:spTree>
    <p:extLst>
      <p:ext uri="{BB962C8B-B14F-4D97-AF65-F5344CB8AC3E}">
        <p14:creationId xmlns:p14="http://schemas.microsoft.com/office/powerpoint/2010/main" val="919109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0" y="1143000"/>
            <a:ext cx="9144000" cy="5105400"/>
          </a:xfrm>
        </p:spPr>
        <p:txBody>
          <a:bodyPr/>
          <a:lstStyle/>
          <a:p>
            <a:pPr lvl="0"/>
            <a:endParaRPr lang="en-US" noProof="0"/>
          </a:p>
        </p:txBody>
      </p:sp>
    </p:spTree>
    <p:extLst>
      <p:ext uri="{BB962C8B-B14F-4D97-AF65-F5344CB8AC3E}">
        <p14:creationId xmlns:p14="http://schemas.microsoft.com/office/powerpoint/2010/main" val="2514761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0" y="1143000"/>
            <a:ext cx="9144000" cy="5105400"/>
          </a:xfrm>
        </p:spPr>
        <p:txBody>
          <a:bodyPr/>
          <a:lstStyle/>
          <a:p>
            <a:pPr lvl="0"/>
            <a:endParaRPr lang="en-US" noProof="0" dirty="0"/>
          </a:p>
        </p:txBody>
      </p:sp>
    </p:spTree>
    <p:extLst>
      <p:ext uri="{BB962C8B-B14F-4D97-AF65-F5344CB8AC3E}">
        <p14:creationId xmlns:p14="http://schemas.microsoft.com/office/powerpoint/2010/main" val="190228260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1143000"/>
            <a:ext cx="4495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143000"/>
            <a:ext cx="4495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a:xfrm>
            <a:off x="0" y="10886"/>
            <a:ext cx="9144000" cy="914400"/>
          </a:xfrm>
        </p:spPr>
        <p:txBody>
          <a:bodyPr/>
          <a:lstStyle/>
          <a:p>
            <a:r>
              <a:rPr lang="en-US" dirty="0"/>
              <a:t>Click to edit Master title style</a:t>
            </a:r>
          </a:p>
        </p:txBody>
      </p:sp>
    </p:spTree>
    <p:extLst>
      <p:ext uri="{BB962C8B-B14F-4D97-AF65-F5344CB8AC3E}">
        <p14:creationId xmlns:p14="http://schemas.microsoft.com/office/powerpoint/2010/main" val="148067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472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465413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1894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0" y="1143000"/>
            <a:ext cx="9144000" cy="5105400"/>
          </a:xfrm>
        </p:spPr>
        <p:txBody>
          <a:bodyPr/>
          <a:lstStyle/>
          <a:p>
            <a:pPr lvl="0"/>
            <a:endParaRPr lang="en-US" noProof="0"/>
          </a:p>
        </p:txBody>
      </p:sp>
    </p:spTree>
    <p:extLst>
      <p:ext uri="{BB962C8B-B14F-4D97-AF65-F5344CB8AC3E}">
        <p14:creationId xmlns:p14="http://schemas.microsoft.com/office/powerpoint/2010/main" val="3889468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a:t>Click to edit Master title style</a:t>
            </a:r>
          </a:p>
        </p:txBody>
      </p:sp>
      <p:sp>
        <p:nvSpPr>
          <p:cNvPr id="4" name="Content Placeholder 3"/>
          <p:cNvSpPr>
            <a:spLocks noGrp="1"/>
          </p:cNvSpPr>
          <p:nvPr>
            <p:ph sz="quarter" idx="10"/>
          </p:nvPr>
        </p:nvSpPr>
        <p:spPr>
          <a:xfrm>
            <a:off x="914400" y="1143000"/>
            <a:ext cx="667512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778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2658"/>
            <a:ext cx="9144000" cy="9144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9243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144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2658"/>
            <a:ext cx="9144000" cy="914400"/>
          </a:xfrm>
        </p:spPr>
        <p:txBody>
          <a:bodyPr/>
          <a:lstStyle/>
          <a:p>
            <a:r>
              <a:rPr lang="en-US" dirty="0"/>
              <a:t>Click to edit Master title style</a:t>
            </a:r>
          </a:p>
        </p:txBody>
      </p:sp>
      <p:sp>
        <p:nvSpPr>
          <p:cNvPr id="3" name="Content Placeholder 2"/>
          <p:cNvSpPr>
            <a:spLocks noGrp="1"/>
          </p:cNvSpPr>
          <p:nvPr>
            <p:ph sz="half" idx="1"/>
          </p:nvPr>
        </p:nvSpPr>
        <p:spPr>
          <a:xfrm>
            <a:off x="0" y="1143000"/>
            <a:ext cx="4495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495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841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2357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6199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561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008313" cy="914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7180931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21" Type="http://schemas.openxmlformats.org/officeDocument/2006/relationships/slideLayout" Target="../slideLayouts/slideLayout22.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slideLayout" Target="../slideLayouts/slideLayout21.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23" Type="http://schemas.openxmlformats.org/officeDocument/2006/relationships/image" Target="../media/image1.gif"/><Relationship Id="rId10" Type="http://schemas.openxmlformats.org/officeDocument/2006/relationships/slideLayout" Target="../slideLayouts/slideLayout11.xml"/><Relationship Id="rId19" Type="http://schemas.openxmlformats.org/officeDocument/2006/relationships/slideLayout" Target="../slideLayouts/slideLayout20.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2/19/2018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45" name="Line 5"/>
          <p:cNvSpPr>
            <a:spLocks noChangeShapeType="1"/>
          </p:cNvSpPr>
          <p:nvPr/>
        </p:nvSpPr>
        <p:spPr bwMode="auto">
          <a:xfrm>
            <a:off x="0" y="925284"/>
            <a:ext cx="9144000" cy="0"/>
          </a:xfrm>
          <a:prstGeom prst="line">
            <a:avLst/>
          </a:prstGeom>
          <a:noFill/>
          <a:ln w="38100">
            <a:solidFill>
              <a:schemeClr val="tx1"/>
            </a:solidFill>
            <a:round/>
            <a:headEnd/>
            <a:tailEnd/>
          </a:ln>
          <a:effectLst/>
        </p:spPr>
        <p:txBody>
          <a:bodyPr/>
          <a:lstStyle/>
          <a:p>
            <a:pPr eaLnBrk="0" hangingPunct="0">
              <a:defRPr/>
            </a:pPr>
            <a:endParaRPr lang="en-US">
              <a:cs typeface="+mn-cs"/>
            </a:endParaRPr>
          </a:p>
        </p:txBody>
      </p:sp>
      <p:sp>
        <p:nvSpPr>
          <p:cNvPr id="1239055" name="Rectangle 15"/>
          <p:cNvSpPr>
            <a:spLocks noChangeArrowheads="1"/>
          </p:cNvSpPr>
          <p:nvPr/>
        </p:nvSpPr>
        <p:spPr bwMode="auto">
          <a:xfrm>
            <a:off x="0" y="0"/>
            <a:ext cx="9144000" cy="914400"/>
          </a:xfrm>
          <a:prstGeom prst="rect">
            <a:avLst/>
          </a:prstGeom>
          <a:solidFill>
            <a:srgbClr val="3366FF"/>
          </a:solidFill>
          <a:ln w="9525">
            <a:noFill/>
            <a:miter lim="800000"/>
            <a:headEnd/>
            <a:tailEnd/>
          </a:ln>
          <a:effectLst/>
        </p:spPr>
        <p:txBody>
          <a:bodyPr wrap="none" anchor="ctr"/>
          <a:lstStyle/>
          <a:p>
            <a:pPr eaLnBrk="0" hangingPunct="0">
              <a:defRPr/>
            </a:pPr>
            <a:endParaRPr lang="en-US">
              <a:cs typeface="+mn-cs"/>
            </a:endParaRPr>
          </a:p>
        </p:txBody>
      </p:sp>
      <p:sp>
        <p:nvSpPr>
          <p:cNvPr id="20483" name="Rectangle 2"/>
          <p:cNvSpPr>
            <a:spLocks noGrp="1" noChangeArrowheads="1"/>
          </p:cNvSpPr>
          <p:nvPr>
            <p:ph type="body" idx="1"/>
          </p:nvPr>
        </p:nvSpPr>
        <p:spPr bwMode="auto">
          <a:xfrm>
            <a:off x="0" y="947058"/>
            <a:ext cx="9144000" cy="5910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484" name="Rectangle 4"/>
          <p:cNvSpPr>
            <a:spLocks noGrp="1" noChangeArrowheads="1"/>
          </p:cNvSpPr>
          <p:nvPr>
            <p:ph type="title"/>
          </p:nvPr>
        </p:nvSpPr>
        <p:spPr bwMode="auto">
          <a:xfrm>
            <a:off x="0" y="32658"/>
            <a:ext cx="9144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5" name="Straight Connector 4"/>
          <p:cNvCxnSpPr/>
          <p:nvPr userDrawn="1"/>
        </p:nvCxnSpPr>
        <p:spPr bwMode="auto">
          <a:xfrm>
            <a:off x="457200" y="6281384"/>
            <a:ext cx="8229600" cy="0"/>
          </a:xfrm>
          <a:prstGeom prst="line">
            <a:avLst/>
          </a:prstGeom>
          <a:noFill/>
          <a:ln w="38100" cap="flat" cmpd="sng" algn="ctr">
            <a:solidFill>
              <a:schemeClr val="tx1"/>
            </a:solidFill>
            <a:prstDash val="solid"/>
            <a:round/>
            <a:headEnd type="none" w="med" len="med"/>
            <a:tailEnd type="none" w="med" len="med"/>
          </a:ln>
          <a:effectLst/>
        </p:spPr>
      </p:cxnSp>
      <p:sp>
        <p:nvSpPr>
          <p:cNvPr id="14" name="Text Box 12"/>
          <p:cNvSpPr txBox="1">
            <a:spLocks noChangeArrowheads="1"/>
          </p:cNvSpPr>
          <p:nvPr userDrawn="1"/>
        </p:nvSpPr>
        <p:spPr bwMode="auto">
          <a:xfrm>
            <a:off x="-21840" y="6281384"/>
            <a:ext cx="2971800" cy="492443"/>
          </a:xfrm>
          <a:prstGeom prst="rect">
            <a:avLst/>
          </a:prstGeom>
          <a:noFill/>
          <a:ln w="9525">
            <a:noFill/>
            <a:miter lim="800000"/>
            <a:headEnd/>
            <a:tailEnd/>
          </a:ln>
          <a:effectLst/>
        </p:spPr>
        <p:txBody>
          <a:bodyPr wrap="square">
            <a:spAutoFit/>
          </a:bodyPr>
          <a:lstStyle/>
          <a:p>
            <a:pPr algn="r">
              <a:defRPr/>
            </a:pPr>
            <a:r>
              <a:rPr lang="en-US" sz="1400" b="1" dirty="0">
                <a:solidFill>
                  <a:schemeClr val="tx1"/>
                </a:solidFill>
              </a:rPr>
              <a:t>2017 Crozet Community Survey</a:t>
            </a:r>
          </a:p>
          <a:p>
            <a:pPr algn="r">
              <a:defRPr/>
            </a:pPr>
            <a:endParaRPr lang="en-US" sz="1200" b="1" dirty="0">
              <a:solidFill>
                <a:schemeClr val="tx1"/>
              </a:solidFill>
            </a:endParaRPr>
          </a:p>
        </p:txBody>
      </p:sp>
      <p:sp>
        <p:nvSpPr>
          <p:cNvPr id="15" name="Text Box 18"/>
          <p:cNvSpPr txBox="1">
            <a:spLocks noChangeArrowheads="1"/>
          </p:cNvSpPr>
          <p:nvPr userDrawn="1"/>
        </p:nvSpPr>
        <p:spPr bwMode="auto">
          <a:xfrm>
            <a:off x="4381500" y="6281384"/>
            <a:ext cx="685800" cy="400110"/>
          </a:xfrm>
          <a:prstGeom prst="rect">
            <a:avLst/>
          </a:prstGeom>
          <a:noFill/>
          <a:ln w="9525">
            <a:noFill/>
            <a:miter lim="800000"/>
            <a:headEnd/>
            <a:tailEnd/>
          </a:ln>
          <a:effectLst/>
        </p:spPr>
        <p:txBody>
          <a:bodyPr wrap="square">
            <a:spAutoFit/>
          </a:bodyPr>
          <a:lstStyle/>
          <a:p>
            <a:pPr>
              <a:spcBef>
                <a:spcPct val="50000"/>
              </a:spcBef>
              <a:defRPr/>
            </a:pPr>
            <a:fld id="{35E1D2A9-B106-4DEF-B54B-DCA1D4A560C3}" type="slidenum">
              <a:rPr lang="en-US">
                <a:solidFill>
                  <a:schemeClr val="tx1"/>
                </a:solidFill>
                <a:cs typeface="+mn-cs"/>
              </a:rPr>
              <a:pPr>
                <a:spcBef>
                  <a:spcPct val="50000"/>
                </a:spcBef>
                <a:defRPr/>
              </a:pPr>
              <a:t>‹#›</a:t>
            </a:fld>
            <a:endParaRPr lang="en-US" dirty="0">
              <a:solidFill>
                <a:schemeClr val="tx1"/>
              </a:solidFill>
              <a:cs typeface="+mn-cs"/>
            </a:endParaRPr>
          </a:p>
        </p:txBody>
      </p:sp>
      <p:pic>
        <p:nvPicPr>
          <p:cNvPr id="10" name="Picture 4" descr="Crozet, Virginia flag">
            <a:extLst>
              <a:ext uri="{FF2B5EF4-FFF2-40B4-BE49-F238E27FC236}">
                <a16:creationId xmlns:a16="http://schemas.microsoft.com/office/drawing/2014/main" id="{33500645-AE12-4DE4-9CBC-8DDEEACE31B7}"/>
              </a:ext>
            </a:extLst>
          </p:cNvPr>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2949960" y="6316207"/>
            <a:ext cx="464888" cy="4648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24161141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Lst>
  <p:txStyles>
    <p:titleStyle>
      <a:lvl1pPr algn="ctr" rtl="0" eaLnBrk="0" fontAlgn="base" hangingPunct="0">
        <a:spcBef>
          <a:spcPct val="0"/>
        </a:spcBef>
        <a:spcAft>
          <a:spcPct val="0"/>
        </a:spcAft>
        <a:defRPr sz="21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6980" y="3213744"/>
            <a:ext cx="8425238" cy="2287407"/>
          </a:xfrm>
          <a:prstGeom prst="rect">
            <a:avLst/>
          </a:prstGeom>
          <a:noFill/>
        </p:spPr>
        <p:txBody>
          <a:bodyPr wrap="square" rtlCol="0"/>
          <a:lstStyle/>
          <a:p>
            <a:pPr algn="ctr"/>
            <a:r>
              <a:rPr lang="en-US" sz="4400" dirty="0">
                <a:solidFill>
                  <a:srgbClr val="4D4D4D"/>
                </a:solidFill>
                <a:latin typeface="Helvetica Neue" pitchFamily="34" charset="0"/>
                <a:cs typeface="Helvetica Neue" pitchFamily="34" charset="0"/>
              </a:rPr>
              <a:t>2017 Crozet Community Survey: Findings Related to Master Plan</a:t>
            </a:r>
          </a:p>
          <a:p>
            <a:pPr algn="ctr"/>
            <a:endParaRPr lang="en-US" sz="2400" dirty="0">
              <a:solidFill>
                <a:srgbClr val="4D4D4D"/>
              </a:solidFill>
              <a:latin typeface="Helvetica Neue" pitchFamily="34" charset="0"/>
              <a:cs typeface="Helvetica Neue" pitchFamily="34" charset="0"/>
            </a:endParaRPr>
          </a:p>
        </p:txBody>
      </p:sp>
      <p:sp>
        <p:nvSpPr>
          <p:cNvPr id="5" name="AutoShape 2" descr="Image result for crozet flag">
            <a:extLst>
              <a:ext uri="{FF2B5EF4-FFF2-40B4-BE49-F238E27FC236}">
                <a16:creationId xmlns:a16="http://schemas.microsoft.com/office/drawing/2014/main" id="{52721261-5FF0-4138-B6C1-CF90F6D8005F}"/>
              </a:ext>
            </a:extLst>
          </p:cNvPr>
          <p:cNvSpPr>
            <a:spLocks noChangeAspect="1" noChangeArrowheads="1"/>
          </p:cNvSpPr>
          <p:nvPr/>
        </p:nvSpPr>
        <p:spPr bwMode="auto">
          <a:xfrm>
            <a:off x="4419599" y="916709"/>
            <a:ext cx="2664691" cy="266469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Crozet, Virginia flag">
            <a:extLst>
              <a:ext uri="{FF2B5EF4-FFF2-40B4-BE49-F238E27FC236}">
                <a16:creationId xmlns:a16="http://schemas.microsoft.com/office/drawing/2014/main" id="{45C3B779-9811-40C2-8940-96EAB01157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3300" y="719100"/>
            <a:ext cx="2057400" cy="20574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286327" y="-32005"/>
            <a:ext cx="8460510"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100" i="0" dirty="0">
                <a:latin typeface="Calibri"/>
                <a:cs typeface="Calibri"/>
              </a:rPr>
              <a:t>Principle 4: Limit commercial development along Route 250, and regarding  any development at the I-64 interchange: [to be discussed at CCAC] </a:t>
            </a:r>
          </a:p>
        </p:txBody>
      </p:sp>
      <p:sp>
        <p:nvSpPr>
          <p:cNvPr id="4" name="Rectangle 3">
            <a:extLst>
              <a:ext uri="{FF2B5EF4-FFF2-40B4-BE49-F238E27FC236}">
                <a16:creationId xmlns:a16="http://schemas.microsoft.com/office/drawing/2014/main" id="{490BA706-48B8-4D7E-B0FE-0608FC439E71}"/>
              </a:ext>
            </a:extLst>
          </p:cNvPr>
          <p:cNvSpPr/>
          <p:nvPr/>
        </p:nvSpPr>
        <p:spPr>
          <a:xfrm>
            <a:off x="769378" y="1025724"/>
            <a:ext cx="7247786" cy="4062651"/>
          </a:xfrm>
          <a:prstGeom prst="rect">
            <a:avLst/>
          </a:prstGeom>
        </p:spPr>
        <p:txBody>
          <a:bodyPr wrap="square">
            <a:spAutoFit/>
          </a:bodyPr>
          <a:lstStyle/>
          <a:p>
            <a:r>
              <a:rPr lang="en-US" sz="2800" b="1" dirty="0">
                <a:latin typeface="Calibri"/>
                <a:cs typeface="Calibri"/>
              </a:rPr>
              <a:t>2010 Crozet Master Plan</a:t>
            </a:r>
          </a:p>
          <a:p>
            <a:endParaRPr lang="en-US" b="1" dirty="0">
              <a:latin typeface="Calibri"/>
              <a:cs typeface="Calibri"/>
            </a:endParaRPr>
          </a:p>
          <a:p>
            <a:r>
              <a:rPr lang="en-US" sz="2400" b="1" dirty="0">
                <a:latin typeface="Calibri"/>
                <a:cs typeface="Calibri"/>
              </a:rPr>
              <a:t>Page 30:</a:t>
            </a:r>
            <a:r>
              <a:rPr lang="en-US" sz="2400" i="1" dirty="0">
                <a:latin typeface="Calibri"/>
                <a:cs typeface="Calibri"/>
              </a:rPr>
              <a:t>  </a:t>
            </a:r>
            <a:r>
              <a:rPr lang="en-US" sz="2400" dirty="0">
                <a:latin typeface="Calibri"/>
                <a:cs typeface="Calibri"/>
              </a:rPr>
              <a:t>“</a:t>
            </a:r>
            <a:r>
              <a:rPr lang="en-US" sz="2400" i="1" dirty="0">
                <a:latin typeface="Calibri"/>
                <a:cs typeface="Calibri"/>
              </a:rPr>
              <a:t>Limit new development on Route 250 West.  Protect Route 250 West as a Scenic Byway.”</a:t>
            </a:r>
            <a:endParaRPr lang="en-US" sz="2400" b="1" dirty="0">
              <a:latin typeface="Calibri"/>
              <a:cs typeface="Calibri"/>
            </a:endParaRPr>
          </a:p>
          <a:p>
            <a:endParaRPr lang="en-US" sz="2400" b="1" dirty="0">
              <a:latin typeface="Calibri"/>
              <a:cs typeface="Calibri"/>
            </a:endParaRPr>
          </a:p>
          <a:p>
            <a:r>
              <a:rPr lang="en-US" sz="2400" b="1" dirty="0">
                <a:latin typeface="Calibri"/>
                <a:cs typeface="Calibri"/>
              </a:rPr>
              <a:t>Page 37: </a:t>
            </a:r>
            <a:r>
              <a:rPr lang="en-US" sz="2400" i="1" dirty="0">
                <a:latin typeface="Calibri"/>
                <a:cs typeface="Calibri"/>
              </a:rPr>
              <a:t>“. . . the County must limit the amount of development on properties adjacent to Route 250 West from I-64 to US 240 as shown on the Land Use Plan. </a:t>
            </a:r>
            <a:r>
              <a:rPr lang="en-US" sz="2400" i="1" dirty="0"/>
              <a:t> </a:t>
            </a:r>
            <a:r>
              <a:rPr lang="en-US" sz="2400" i="1" dirty="0">
                <a:latin typeface="Calibri"/>
                <a:cs typeface="Calibri"/>
              </a:rPr>
              <a:t>The primary and most important center in Crozet is the Downtown Area.” </a:t>
            </a:r>
          </a:p>
          <a:p>
            <a:endParaRPr lang="en-US" sz="2000" b="1" i="1" dirty="0">
              <a:latin typeface="Calibri"/>
              <a:cs typeface="Calibri"/>
            </a:endParaRPr>
          </a:p>
        </p:txBody>
      </p:sp>
    </p:spTree>
    <p:extLst>
      <p:ext uri="{BB962C8B-B14F-4D97-AF65-F5344CB8AC3E}">
        <p14:creationId xmlns:p14="http://schemas.microsoft.com/office/powerpoint/2010/main" val="4121310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8182" y="5176019"/>
            <a:ext cx="1955800"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Allow for more development</a:t>
            </a:r>
          </a:p>
        </p:txBody>
      </p:sp>
      <p:sp>
        <p:nvSpPr>
          <p:cNvPr id="29" name="TextBox 28"/>
          <p:cNvSpPr txBox="1"/>
          <p:nvPr/>
        </p:nvSpPr>
        <p:spPr>
          <a:xfrm>
            <a:off x="4644401" y="5102754"/>
            <a:ext cx="2272145"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Protect from more development</a:t>
            </a:r>
          </a:p>
        </p:txBody>
      </p:sp>
      <p:sp>
        <p:nvSpPr>
          <p:cNvPr id="34" name="Rectangle 9"/>
          <p:cNvSpPr txBox="1">
            <a:spLocks noChangeArrowheads="1"/>
          </p:cNvSpPr>
          <p:nvPr/>
        </p:nvSpPr>
        <p:spPr>
          <a:xfrm>
            <a:off x="0" y="-32005"/>
            <a:ext cx="914399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300" b="0" i="1" u="none" strike="noStrike" kern="0" cap="none" spc="0" normalizeH="0" baseline="0" noProof="0" dirty="0">
                <a:ln>
                  <a:noFill/>
                </a:ln>
                <a:solidFill>
                  <a:srgbClr val="FFFFFF"/>
                </a:solidFill>
                <a:effectLst/>
                <a:uLnTx/>
                <a:uFillTx/>
                <a:latin typeface="Arial"/>
                <a:ea typeface="+mj-ea"/>
                <a:cs typeface="+mj-cs"/>
              </a:rPr>
              <a:t>Q: </a:t>
            </a:r>
            <a:r>
              <a:rPr lang="en-US" sz="1300" dirty="0"/>
              <a:t>The Crozet Master Plan states that Route 250 from Fox Chase to Pro Re Nata should stay as it is—that is, largely protected from more residential and commercial development. Some people say the Master plan should be changed to allow for more residential and commercial development. Which of the two statements is closer to your own view?</a:t>
            </a:r>
            <a:endParaRPr kumimoji="0" lang="en-US" sz="13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466322" y="6301443"/>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9" name="Object 2">
            <a:extLst>
              <a:ext uri="{FF2B5EF4-FFF2-40B4-BE49-F238E27FC236}">
                <a16:creationId xmlns:a16="http://schemas.microsoft.com/office/drawing/2014/main" id="{4E6C7154-88AC-47D2-B50C-CBF294D91BEF}"/>
              </a:ext>
            </a:extLst>
          </p:cNvPr>
          <p:cNvGraphicFramePr>
            <a:graphicFrameLocks/>
          </p:cNvGraphicFramePr>
          <p:nvPr>
            <p:extLst>
              <p:ext uri="{D42A27DB-BD31-4B8C-83A1-F6EECF244321}">
                <p14:modId xmlns:p14="http://schemas.microsoft.com/office/powerpoint/2010/main" val="596310937"/>
              </p:ext>
            </p:extLst>
          </p:nvPr>
        </p:nvGraphicFramePr>
        <p:xfrm>
          <a:off x="1071418" y="1339274"/>
          <a:ext cx="6576291" cy="4059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7338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1318" y="5449564"/>
            <a:ext cx="1955800"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In Favor</a:t>
            </a:r>
          </a:p>
        </p:txBody>
      </p:sp>
      <p:sp>
        <p:nvSpPr>
          <p:cNvPr id="29" name="TextBox 28"/>
          <p:cNvSpPr txBox="1"/>
          <p:nvPr/>
        </p:nvSpPr>
        <p:spPr>
          <a:xfrm>
            <a:off x="5032441" y="5416850"/>
            <a:ext cx="2272145"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Opposed</a:t>
            </a:r>
          </a:p>
        </p:txBody>
      </p:sp>
      <p:sp>
        <p:nvSpPr>
          <p:cNvPr id="34" name="Rectangle 9"/>
          <p:cNvSpPr txBox="1">
            <a:spLocks noChangeArrowheads="1"/>
          </p:cNvSpPr>
          <p:nvPr/>
        </p:nvSpPr>
        <p:spPr>
          <a:xfrm>
            <a:off x="812799" y="-32005"/>
            <a:ext cx="747221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800" b="0" i="1" u="none" strike="noStrike" kern="0" cap="none" spc="0" normalizeH="0" baseline="0" noProof="0" dirty="0">
                <a:ln>
                  <a:noFill/>
                </a:ln>
                <a:solidFill>
                  <a:srgbClr val="FFFFFF"/>
                </a:solidFill>
                <a:effectLst/>
                <a:uLnTx/>
                <a:uFillTx/>
                <a:latin typeface="Arial"/>
                <a:ea typeface="+mj-ea"/>
                <a:cs typeface="+mj-cs"/>
              </a:rPr>
              <a:t>Q: </a:t>
            </a:r>
            <a:r>
              <a:rPr lang="en-US" sz="1800" dirty="0"/>
              <a:t>Do you favor or oppose additional commercial and residential development along Route 250?</a:t>
            </a:r>
            <a:endParaRPr kumimoji="0" lang="en-US" sz="18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331986" y="6289231"/>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7" name="Object 2">
            <a:extLst>
              <a:ext uri="{FF2B5EF4-FFF2-40B4-BE49-F238E27FC236}">
                <a16:creationId xmlns:a16="http://schemas.microsoft.com/office/drawing/2014/main" id="{494C0C9C-8363-4691-A88F-62E1B6551B0C}"/>
              </a:ext>
            </a:extLst>
          </p:cNvPr>
          <p:cNvGraphicFramePr>
            <a:graphicFrameLocks noChangeAspect="1"/>
          </p:cNvGraphicFramePr>
          <p:nvPr>
            <p:extLst>
              <p:ext uri="{D42A27DB-BD31-4B8C-83A1-F6EECF244321}">
                <p14:modId xmlns:p14="http://schemas.microsoft.com/office/powerpoint/2010/main" val="422782811"/>
              </p:ext>
            </p:extLst>
          </p:nvPr>
        </p:nvGraphicFramePr>
        <p:xfrm>
          <a:off x="-158761" y="1187874"/>
          <a:ext cx="9143999" cy="447469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29BB4C1-1C3F-448F-8FF4-1C7843CD82C5}"/>
              </a:ext>
            </a:extLst>
          </p:cNvPr>
          <p:cNvSpPr txBox="1"/>
          <p:nvPr/>
        </p:nvSpPr>
        <p:spPr>
          <a:xfrm>
            <a:off x="174754" y="5019574"/>
            <a:ext cx="195580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Strongly</a:t>
            </a:r>
          </a:p>
        </p:txBody>
      </p:sp>
      <p:sp>
        <p:nvSpPr>
          <p:cNvPr id="10" name="TextBox 9">
            <a:extLst>
              <a:ext uri="{FF2B5EF4-FFF2-40B4-BE49-F238E27FC236}">
                <a16:creationId xmlns:a16="http://schemas.microsoft.com/office/drawing/2014/main" id="{F679B746-C5DE-48AF-860C-5F31E9D49BED}"/>
              </a:ext>
            </a:extLst>
          </p:cNvPr>
          <p:cNvSpPr txBox="1"/>
          <p:nvPr/>
        </p:nvSpPr>
        <p:spPr>
          <a:xfrm>
            <a:off x="152535" y="4368188"/>
            <a:ext cx="195580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Somewhat</a:t>
            </a:r>
          </a:p>
        </p:txBody>
      </p:sp>
      <p:sp>
        <p:nvSpPr>
          <p:cNvPr id="11" name="TextBox 10">
            <a:extLst>
              <a:ext uri="{FF2B5EF4-FFF2-40B4-BE49-F238E27FC236}">
                <a16:creationId xmlns:a16="http://schemas.microsoft.com/office/drawing/2014/main" id="{17CD592F-D792-4AA2-B3E2-C6F4FBB22C56}"/>
              </a:ext>
            </a:extLst>
          </p:cNvPr>
          <p:cNvSpPr txBox="1"/>
          <p:nvPr/>
        </p:nvSpPr>
        <p:spPr>
          <a:xfrm>
            <a:off x="5124804" y="2450878"/>
            <a:ext cx="1955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63</a:t>
            </a:r>
          </a:p>
        </p:txBody>
      </p:sp>
      <p:sp>
        <p:nvSpPr>
          <p:cNvPr id="12" name="TextBox 11">
            <a:extLst>
              <a:ext uri="{FF2B5EF4-FFF2-40B4-BE49-F238E27FC236}">
                <a16:creationId xmlns:a16="http://schemas.microsoft.com/office/drawing/2014/main" id="{7A697501-4C10-49DC-A3BC-5B7E75330517}"/>
              </a:ext>
            </a:extLst>
          </p:cNvPr>
          <p:cNvSpPr txBox="1"/>
          <p:nvPr/>
        </p:nvSpPr>
        <p:spPr>
          <a:xfrm>
            <a:off x="2051318" y="3442637"/>
            <a:ext cx="1955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37</a:t>
            </a:r>
          </a:p>
        </p:txBody>
      </p:sp>
    </p:spTree>
    <p:extLst>
      <p:ext uri="{BB962C8B-B14F-4D97-AF65-F5344CB8AC3E}">
        <p14:creationId xmlns:p14="http://schemas.microsoft.com/office/powerpoint/2010/main" val="537618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489527" y="0"/>
            <a:ext cx="837738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000" i="0" dirty="0">
                <a:latin typeface="Calibri"/>
                <a:cs typeface="Calibri"/>
              </a:rPr>
              <a:t>Principle 4: Limit commercial development along Route 250, and </a:t>
            </a:r>
            <a:r>
              <a:rPr lang="en-US" sz="2000" i="0" dirty="0" err="1">
                <a:latin typeface="Calibri"/>
                <a:cs typeface="Calibri"/>
              </a:rPr>
              <a:t>and</a:t>
            </a:r>
            <a:r>
              <a:rPr lang="en-US" sz="2000" i="0" dirty="0">
                <a:latin typeface="Calibri"/>
                <a:cs typeface="Calibri"/>
              </a:rPr>
              <a:t> regarding  any development at the I-64 interchange: [to be discussed at CCAC] </a:t>
            </a:r>
          </a:p>
        </p:txBody>
      </p:sp>
      <p:sp>
        <p:nvSpPr>
          <p:cNvPr id="4" name="Rectangle 3">
            <a:extLst>
              <a:ext uri="{FF2B5EF4-FFF2-40B4-BE49-F238E27FC236}">
                <a16:creationId xmlns:a16="http://schemas.microsoft.com/office/drawing/2014/main" id="{490BA706-48B8-4D7E-B0FE-0608FC439E71}"/>
              </a:ext>
            </a:extLst>
          </p:cNvPr>
          <p:cNvSpPr/>
          <p:nvPr/>
        </p:nvSpPr>
        <p:spPr>
          <a:xfrm>
            <a:off x="237067" y="1025724"/>
            <a:ext cx="8695266" cy="4862870"/>
          </a:xfrm>
          <a:prstGeom prst="rect">
            <a:avLst/>
          </a:prstGeom>
        </p:spPr>
        <p:txBody>
          <a:bodyPr wrap="square">
            <a:spAutoFit/>
          </a:bodyPr>
          <a:lstStyle/>
          <a:p>
            <a:r>
              <a:rPr lang="en-US" sz="2800" b="1" dirty="0">
                <a:latin typeface="Calibri"/>
                <a:cs typeface="Calibri"/>
              </a:rPr>
              <a:t>2010 Crozet Master Plan</a:t>
            </a:r>
          </a:p>
          <a:p>
            <a:endParaRPr lang="en-US" b="1" dirty="0">
              <a:latin typeface="Calibri"/>
              <a:cs typeface="Calibri"/>
            </a:endParaRPr>
          </a:p>
          <a:p>
            <a:r>
              <a:rPr lang="en-US" sz="2400" b="1" dirty="0">
                <a:latin typeface="Calibri"/>
                <a:cs typeface="Calibri"/>
              </a:rPr>
              <a:t>Page 32: “</a:t>
            </a:r>
            <a:r>
              <a:rPr lang="en-US" sz="2400" i="1" dirty="0">
                <a:latin typeface="Calibri"/>
                <a:cs typeface="Calibri"/>
              </a:rPr>
              <a:t>Specifically, the eastern quadrant of the I-64 and Route 250 West interchange was studied to consider whether the boundary of the Crozet Development Area should be expanded to allow for a business and industrial park. After study, as well as input from residents, it was determined that expansion of the Development Area is not warranted at this time and that all new buildings for office, retail, and industrial uses should be located within the existing Community of Crozet.  This Master Plan update recommends that the Rural Areas outside of the Community of Crozet remain rural, including the stretch of Route 250 West between the Development Area boundary and the interstate interchange.”</a:t>
            </a:r>
            <a:endParaRPr lang="en-US" sz="2400" b="1" i="1" dirty="0">
              <a:latin typeface="Calibri"/>
              <a:cs typeface="Calibri"/>
            </a:endParaRPr>
          </a:p>
        </p:txBody>
      </p:sp>
    </p:spTree>
    <p:extLst>
      <p:ext uri="{BB962C8B-B14F-4D97-AF65-F5344CB8AC3E}">
        <p14:creationId xmlns:p14="http://schemas.microsoft.com/office/powerpoint/2010/main" val="168451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0718" y="5272423"/>
            <a:ext cx="1955800"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In Favor</a:t>
            </a:r>
          </a:p>
        </p:txBody>
      </p:sp>
      <p:sp>
        <p:nvSpPr>
          <p:cNvPr id="29" name="TextBox 28"/>
          <p:cNvSpPr txBox="1"/>
          <p:nvPr/>
        </p:nvSpPr>
        <p:spPr>
          <a:xfrm>
            <a:off x="5164949" y="5208440"/>
            <a:ext cx="2272145"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Opposed</a:t>
            </a:r>
          </a:p>
        </p:txBody>
      </p:sp>
      <p:sp>
        <p:nvSpPr>
          <p:cNvPr id="34" name="Rectangle 9"/>
          <p:cNvSpPr txBox="1">
            <a:spLocks noChangeArrowheads="1"/>
          </p:cNvSpPr>
          <p:nvPr/>
        </p:nvSpPr>
        <p:spPr>
          <a:xfrm>
            <a:off x="0" y="-32005"/>
            <a:ext cx="914399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800" b="0" i="1" u="none" strike="noStrike" kern="0" cap="none" spc="0" normalizeH="0" baseline="0" noProof="0" dirty="0">
                <a:ln>
                  <a:noFill/>
                </a:ln>
                <a:solidFill>
                  <a:srgbClr val="FFFFFF"/>
                </a:solidFill>
                <a:effectLst/>
                <a:uLnTx/>
                <a:uFillTx/>
                <a:latin typeface="Arial"/>
                <a:ea typeface="+mj-ea"/>
                <a:cs typeface="+mj-cs"/>
              </a:rPr>
              <a:t>Q: </a:t>
            </a:r>
            <a:r>
              <a:rPr lang="en-US" sz="1800" dirty="0"/>
              <a:t>Do you favor or oppose commercial or industrial development near the Route 250 and I-64 interchange?</a:t>
            </a:r>
            <a:endParaRPr kumimoji="0" lang="en-US" sz="18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356410" y="6301442"/>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7" name="Object 2">
            <a:extLst>
              <a:ext uri="{FF2B5EF4-FFF2-40B4-BE49-F238E27FC236}">
                <a16:creationId xmlns:a16="http://schemas.microsoft.com/office/drawing/2014/main" id="{494C0C9C-8363-4691-A88F-62E1B6551B0C}"/>
              </a:ext>
            </a:extLst>
          </p:cNvPr>
          <p:cNvGraphicFramePr>
            <a:graphicFrameLocks noChangeAspect="1"/>
          </p:cNvGraphicFramePr>
          <p:nvPr>
            <p:extLst>
              <p:ext uri="{D42A27DB-BD31-4B8C-83A1-F6EECF244321}">
                <p14:modId xmlns:p14="http://schemas.microsoft.com/office/powerpoint/2010/main" val="3687672507"/>
              </p:ext>
            </p:extLst>
          </p:nvPr>
        </p:nvGraphicFramePr>
        <p:xfrm>
          <a:off x="129525" y="1464894"/>
          <a:ext cx="9143999" cy="396009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29BB4C1-1C3F-448F-8FF4-1C7843CD82C5}"/>
              </a:ext>
            </a:extLst>
          </p:cNvPr>
          <p:cNvSpPr txBox="1"/>
          <p:nvPr/>
        </p:nvSpPr>
        <p:spPr>
          <a:xfrm>
            <a:off x="552011" y="4702749"/>
            <a:ext cx="1600139"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Strongly</a:t>
            </a:r>
          </a:p>
        </p:txBody>
      </p:sp>
      <p:sp>
        <p:nvSpPr>
          <p:cNvPr id="10" name="TextBox 9">
            <a:extLst>
              <a:ext uri="{FF2B5EF4-FFF2-40B4-BE49-F238E27FC236}">
                <a16:creationId xmlns:a16="http://schemas.microsoft.com/office/drawing/2014/main" id="{F679B746-C5DE-48AF-860C-5F31E9D49BED}"/>
              </a:ext>
            </a:extLst>
          </p:cNvPr>
          <p:cNvSpPr txBox="1"/>
          <p:nvPr/>
        </p:nvSpPr>
        <p:spPr>
          <a:xfrm>
            <a:off x="527587" y="3906604"/>
            <a:ext cx="1685625"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Somewhat</a:t>
            </a:r>
          </a:p>
        </p:txBody>
      </p:sp>
      <p:sp>
        <p:nvSpPr>
          <p:cNvPr id="11" name="TextBox 10">
            <a:extLst>
              <a:ext uri="{FF2B5EF4-FFF2-40B4-BE49-F238E27FC236}">
                <a16:creationId xmlns:a16="http://schemas.microsoft.com/office/drawing/2014/main" id="{17CD592F-D792-4AA2-B3E2-C6F4FBB22C56}"/>
              </a:ext>
            </a:extLst>
          </p:cNvPr>
          <p:cNvSpPr txBox="1"/>
          <p:nvPr/>
        </p:nvSpPr>
        <p:spPr>
          <a:xfrm>
            <a:off x="5323122" y="3183338"/>
            <a:ext cx="1955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45</a:t>
            </a:r>
          </a:p>
        </p:txBody>
      </p:sp>
      <p:sp>
        <p:nvSpPr>
          <p:cNvPr id="12" name="TextBox 11">
            <a:extLst>
              <a:ext uri="{FF2B5EF4-FFF2-40B4-BE49-F238E27FC236}">
                <a16:creationId xmlns:a16="http://schemas.microsoft.com/office/drawing/2014/main" id="{7A697501-4C10-49DC-A3BC-5B7E75330517}"/>
              </a:ext>
            </a:extLst>
          </p:cNvPr>
          <p:cNvSpPr txBox="1"/>
          <p:nvPr/>
        </p:nvSpPr>
        <p:spPr>
          <a:xfrm>
            <a:off x="2253587" y="2906993"/>
            <a:ext cx="1955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55</a:t>
            </a:r>
          </a:p>
        </p:txBody>
      </p:sp>
    </p:spTree>
    <p:extLst>
      <p:ext uri="{BB962C8B-B14F-4D97-AF65-F5344CB8AC3E}">
        <p14:creationId xmlns:p14="http://schemas.microsoft.com/office/powerpoint/2010/main" val="243030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489527" y="111324"/>
            <a:ext cx="837738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400" i="0" dirty="0">
                <a:latin typeface="Calibri"/>
                <a:cs typeface="Calibri"/>
              </a:rPr>
              <a:t>Principle 5: Expand transportation options, especially biking and pedestrian options</a:t>
            </a:r>
          </a:p>
          <a:p>
            <a:endParaRPr lang="en-US" sz="2000" i="0" dirty="0">
              <a:latin typeface="Calibri"/>
              <a:cs typeface="Calibri"/>
            </a:endParaRPr>
          </a:p>
        </p:txBody>
      </p:sp>
      <p:sp>
        <p:nvSpPr>
          <p:cNvPr id="4" name="Rectangle 3">
            <a:extLst>
              <a:ext uri="{FF2B5EF4-FFF2-40B4-BE49-F238E27FC236}">
                <a16:creationId xmlns:a16="http://schemas.microsoft.com/office/drawing/2014/main" id="{490BA706-48B8-4D7E-B0FE-0608FC439E71}"/>
              </a:ext>
            </a:extLst>
          </p:cNvPr>
          <p:cNvSpPr/>
          <p:nvPr/>
        </p:nvSpPr>
        <p:spPr>
          <a:xfrm>
            <a:off x="769377" y="1025724"/>
            <a:ext cx="7773489" cy="4431983"/>
          </a:xfrm>
          <a:prstGeom prst="rect">
            <a:avLst/>
          </a:prstGeom>
        </p:spPr>
        <p:txBody>
          <a:bodyPr wrap="square">
            <a:spAutoFit/>
          </a:bodyPr>
          <a:lstStyle/>
          <a:p>
            <a:r>
              <a:rPr lang="en-US" sz="2800" b="1" dirty="0">
                <a:latin typeface="Calibri"/>
                <a:cs typeface="Calibri"/>
              </a:rPr>
              <a:t>2010 Crozet Master Plan</a:t>
            </a:r>
          </a:p>
          <a:p>
            <a:endParaRPr lang="en-US" b="1" dirty="0">
              <a:latin typeface="Calibri"/>
              <a:cs typeface="Calibri"/>
            </a:endParaRPr>
          </a:p>
          <a:p>
            <a:r>
              <a:rPr lang="en-US" sz="2400" b="1" dirty="0">
                <a:latin typeface="Calibri"/>
                <a:cs typeface="Calibri"/>
              </a:rPr>
              <a:t>Page 41: </a:t>
            </a:r>
            <a:r>
              <a:rPr lang="en-US" sz="2400" b="1" i="1" dirty="0">
                <a:latin typeface="Calibri" panose="020F0502020204030204" pitchFamily="34" charset="0"/>
                <a:cs typeface="Calibri" panose="020F0502020204030204" pitchFamily="34" charset="0"/>
              </a:rPr>
              <a:t>“</a:t>
            </a:r>
            <a:r>
              <a:rPr lang="en-US" sz="2400" i="1" dirty="0">
                <a:latin typeface="Calibri" panose="020F0502020204030204" pitchFamily="34" charset="0"/>
                <a:cs typeface="Calibri" panose="020F0502020204030204" pitchFamily="34" charset="0"/>
              </a:rPr>
              <a:t>Both walking and bicycling are modes of transportation that are supported by the Master Plan. This Master Plan incorporates recommendations for Crozet included in the Jefferson Area Bicycle, Pedestrian, and Greenways Plan. This publication provides recommendations for a coordinated and safe multimodal system to serve citizens and visitors in the region with access to most common destinations, services within communities, and links between towns, villages, and the Charlottesville urban area.”</a:t>
            </a:r>
          </a:p>
          <a:p>
            <a:endParaRPr lang="en-US" sz="2000" b="1" i="1" dirty="0">
              <a:latin typeface="Calibri"/>
              <a:cs typeface="Calibri"/>
            </a:endParaRPr>
          </a:p>
        </p:txBody>
      </p:sp>
    </p:spTree>
    <p:extLst>
      <p:ext uri="{BB962C8B-B14F-4D97-AF65-F5344CB8AC3E}">
        <p14:creationId xmlns:p14="http://schemas.microsoft.com/office/powerpoint/2010/main" val="372954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2"/>
          <p:cNvGraphicFramePr>
            <a:graphicFrameLocks noChangeAspect="1"/>
          </p:cNvGraphicFramePr>
          <p:nvPr>
            <p:extLst/>
          </p:nvPr>
        </p:nvGraphicFramePr>
        <p:xfrm>
          <a:off x="-1" y="1498431"/>
          <a:ext cx="9049325" cy="51737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652626" y="5661926"/>
            <a:ext cx="11430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b="1" dirty="0">
                <a:solidFill>
                  <a:srgbClr val="000000"/>
                </a:solidFill>
                <a:latin typeface="Arial" charset="0"/>
                <a:cs typeface="Arial" charset="0"/>
              </a:rPr>
              <a:t>Very important</a:t>
            </a:r>
            <a:endParaRPr kumimoji="0" lang="en-US" sz="1200" b="1"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9" name="TextBox 28"/>
          <p:cNvSpPr txBox="1"/>
          <p:nvPr/>
        </p:nvSpPr>
        <p:spPr>
          <a:xfrm>
            <a:off x="4414966" y="5661925"/>
            <a:ext cx="1637794"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charset="0"/>
                <a:ea typeface="+mn-ea"/>
                <a:cs typeface="Arial" charset="0"/>
              </a:rPr>
              <a:t>Somewhat important</a:t>
            </a:r>
          </a:p>
        </p:txBody>
      </p:sp>
      <p:sp>
        <p:nvSpPr>
          <p:cNvPr id="30" name="TextBox 29"/>
          <p:cNvSpPr txBox="1"/>
          <p:nvPr/>
        </p:nvSpPr>
        <p:spPr>
          <a:xfrm>
            <a:off x="6659416" y="5661928"/>
            <a:ext cx="11430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b="1" dirty="0">
                <a:solidFill>
                  <a:srgbClr val="000000"/>
                </a:solidFill>
                <a:latin typeface="Arial" charset="0"/>
                <a:cs typeface="Arial" charset="0"/>
              </a:rPr>
              <a:t>Not very important</a:t>
            </a:r>
            <a:endParaRPr kumimoji="0" lang="en-US" sz="1200" b="1"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 name="TextBox 30"/>
          <p:cNvSpPr txBox="1"/>
          <p:nvPr/>
        </p:nvSpPr>
        <p:spPr>
          <a:xfrm>
            <a:off x="7912751" y="5661927"/>
            <a:ext cx="1296423"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charset="0"/>
                <a:ea typeface="+mn-ea"/>
                <a:cs typeface="Arial" charset="0"/>
              </a:rPr>
              <a:t>Not important at all</a:t>
            </a:r>
          </a:p>
        </p:txBody>
      </p:sp>
      <p:sp>
        <p:nvSpPr>
          <p:cNvPr id="34" name="Rectangle 9"/>
          <p:cNvSpPr txBox="1">
            <a:spLocks noChangeArrowheads="1"/>
          </p:cNvSpPr>
          <p:nvPr/>
        </p:nvSpPr>
        <p:spPr>
          <a:xfrm>
            <a:off x="0" y="0"/>
            <a:ext cx="9144000"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pPr lvl="0"/>
            <a:r>
              <a:rPr kumimoji="0" lang="en-US" sz="2000" b="0" i="1" u="none" strike="noStrike" kern="0" cap="none" spc="0" normalizeH="0" baseline="0" noProof="0" dirty="0">
                <a:ln>
                  <a:noFill/>
                </a:ln>
                <a:solidFill>
                  <a:srgbClr val="FFFFFF"/>
                </a:solidFill>
                <a:effectLst/>
                <a:uLnTx/>
                <a:uFillTx/>
                <a:latin typeface="Arial"/>
                <a:ea typeface="+mj-ea"/>
                <a:cs typeface="+mj-cs"/>
              </a:rPr>
              <a:t>Q: </a:t>
            </a:r>
            <a:r>
              <a:rPr lang="en-US" sz="2000" dirty="0"/>
              <a:t>Below is a list of possible transportation needs facing Crozet.  Please indicate how important each one is to you.</a:t>
            </a:r>
            <a:endParaRPr kumimoji="0" lang="en-US" sz="20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152535" y="965238"/>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spTree>
    <p:extLst>
      <p:ext uri="{BB962C8B-B14F-4D97-AF65-F5344CB8AC3E}">
        <p14:creationId xmlns:p14="http://schemas.microsoft.com/office/powerpoint/2010/main" val="2286935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1604821" y="-32005"/>
            <a:ext cx="596784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000" kern="0" dirty="0">
                <a:solidFill>
                  <a:srgbClr val="FFFFFF"/>
                </a:solidFill>
                <a:latin typeface="Arial"/>
              </a:rPr>
              <a:t>2010 Crozet Master Plan Vision</a:t>
            </a:r>
            <a:endParaRPr kumimoji="0" lang="en-US" sz="2000" b="0" i="1" u="none" strike="noStrike" kern="0" cap="none" spc="0" normalizeH="0" baseline="0" noProof="0" dirty="0">
              <a:ln>
                <a:noFill/>
              </a:ln>
              <a:solidFill>
                <a:srgbClr val="FFFFFF"/>
              </a:solidFill>
              <a:effectLst/>
              <a:uLnTx/>
              <a:uFillTx/>
              <a:latin typeface="Arial"/>
              <a:ea typeface="+mj-ea"/>
              <a:cs typeface="+mj-cs"/>
            </a:endParaRPr>
          </a:p>
        </p:txBody>
      </p:sp>
      <p:sp>
        <p:nvSpPr>
          <p:cNvPr id="2" name="TextBox 1"/>
          <p:cNvSpPr txBox="1"/>
          <p:nvPr/>
        </p:nvSpPr>
        <p:spPr>
          <a:xfrm>
            <a:off x="397564" y="1017899"/>
            <a:ext cx="8155309" cy="5078313"/>
          </a:xfrm>
          <a:prstGeom prst="rect">
            <a:avLst/>
          </a:prstGeom>
          <a:noFill/>
        </p:spPr>
        <p:txBody>
          <a:bodyPr wrap="square" rtlCol="0">
            <a:spAutoFit/>
          </a:bodyPr>
          <a:lstStyle/>
          <a:p>
            <a:r>
              <a:rPr lang="en-US" sz="2400" dirty="0">
                <a:latin typeface="Calibri"/>
                <a:cs typeface="Calibri"/>
              </a:rPr>
              <a:t>2010 Master Plan Guiding Principles covered in survey:</a:t>
            </a:r>
          </a:p>
          <a:p>
            <a:endParaRPr lang="en-US" sz="2400" dirty="0">
              <a:latin typeface="Calibri"/>
              <a:cs typeface="Calibri"/>
            </a:endParaRPr>
          </a:p>
          <a:p>
            <a:pPr marL="457200" indent="-457200">
              <a:buFont typeface="+mj-lt"/>
              <a:buAutoNum type="arabicParenR"/>
            </a:pPr>
            <a:r>
              <a:rPr lang="en-US" sz="2000" dirty="0">
                <a:latin typeface="Calibri"/>
                <a:cs typeface="Calibri"/>
              </a:rPr>
              <a:t>Preserve Crozet’s small town feel, even while experiencing further development</a:t>
            </a:r>
          </a:p>
          <a:p>
            <a:pPr marL="457200" indent="-457200">
              <a:buFont typeface="+mj-lt"/>
              <a:buAutoNum type="arabicParenR"/>
            </a:pPr>
            <a:endParaRPr lang="en-US" sz="2000" dirty="0">
              <a:latin typeface="Calibri"/>
              <a:cs typeface="Calibri"/>
            </a:endParaRPr>
          </a:p>
          <a:p>
            <a:pPr marL="457200" indent="-457200">
              <a:buFont typeface="+mj-lt"/>
              <a:buAutoNum type="arabicParenR"/>
            </a:pPr>
            <a:r>
              <a:rPr lang="en-US" sz="2000" dirty="0">
                <a:latin typeface="Calibri"/>
                <a:cs typeface="Calibri"/>
              </a:rPr>
              <a:t>Don’t alter the current Growth Area Boundary</a:t>
            </a:r>
          </a:p>
          <a:p>
            <a:pPr marL="457200" indent="-457200">
              <a:buFont typeface="+mj-lt"/>
              <a:buAutoNum type="arabicParenR"/>
            </a:pPr>
            <a:endParaRPr lang="en-US" sz="2000" dirty="0">
              <a:latin typeface="Calibri"/>
              <a:cs typeface="Calibri"/>
            </a:endParaRPr>
          </a:p>
          <a:p>
            <a:pPr marL="457200" indent="-457200">
              <a:buFont typeface="+mj-lt"/>
              <a:buAutoNum type="arabicParenR"/>
            </a:pPr>
            <a:r>
              <a:rPr lang="en-US" sz="2000" dirty="0">
                <a:latin typeface="Calibri"/>
                <a:cs typeface="Calibri"/>
              </a:rPr>
              <a:t>Ensure Downtown Crozet is the center of development</a:t>
            </a:r>
          </a:p>
          <a:p>
            <a:pPr marL="457200" indent="-457200">
              <a:buFont typeface="+mj-lt"/>
              <a:buAutoNum type="arabicParenR"/>
            </a:pPr>
            <a:endParaRPr lang="en-US" sz="2000" dirty="0">
              <a:latin typeface="Calibri"/>
              <a:cs typeface="Calibri"/>
            </a:endParaRPr>
          </a:p>
          <a:p>
            <a:pPr marL="457200" indent="-457200">
              <a:buFont typeface="+mj-lt"/>
              <a:buAutoNum type="arabicParenR"/>
            </a:pPr>
            <a:r>
              <a:rPr lang="en-US" sz="2000" dirty="0">
                <a:latin typeface="Calibri"/>
                <a:cs typeface="Calibri"/>
              </a:rPr>
              <a:t>Limit commercial development along Route 250, and regarding any development at the I-64 interchange that:  [to be discussed at CCAC]</a:t>
            </a:r>
          </a:p>
          <a:p>
            <a:pPr marL="457200" indent="-457200">
              <a:buFont typeface="+mj-lt"/>
              <a:buAutoNum type="arabicParenR"/>
            </a:pPr>
            <a:endParaRPr lang="en-US" sz="2000" dirty="0">
              <a:latin typeface="Calibri"/>
              <a:cs typeface="Calibri"/>
            </a:endParaRPr>
          </a:p>
          <a:p>
            <a:pPr marL="457200" indent="-457200">
              <a:buFont typeface="+mj-lt"/>
              <a:buAutoNum type="arabicParenR"/>
            </a:pPr>
            <a:r>
              <a:rPr lang="en-US" sz="2000" dirty="0">
                <a:latin typeface="Calibri"/>
                <a:cs typeface="Calibri"/>
              </a:rPr>
              <a:t>Expand transportation options, especially biking and pedestrian options</a:t>
            </a:r>
          </a:p>
          <a:p>
            <a:pPr marL="342900" indent="-342900">
              <a:buFont typeface="Arial" panose="020B0604020202020204" pitchFamily="34" charset="0"/>
              <a:buChar char="•"/>
            </a:pPr>
            <a:endParaRPr lang="en-US" sz="2000" dirty="0">
              <a:latin typeface="Calibri"/>
              <a:cs typeface="Calibri"/>
            </a:endParaRPr>
          </a:p>
          <a:p>
            <a:pPr marL="342900" indent="-342900">
              <a:buFont typeface="Arial" panose="020B0604020202020204" pitchFamily="34" charset="0"/>
              <a:buChar char="•"/>
            </a:pPr>
            <a:endParaRPr lang="en-US" sz="2000" dirty="0">
              <a:latin typeface="Calibri"/>
              <a:cs typeface="Calibri"/>
            </a:endParaRPr>
          </a:p>
          <a:p>
            <a:endParaRPr lang="en-US" sz="1600" dirty="0">
              <a:latin typeface="Calibri"/>
              <a:cs typeface="Calibri"/>
            </a:endParaRPr>
          </a:p>
        </p:txBody>
      </p:sp>
    </p:spTree>
    <p:extLst>
      <p:ext uri="{BB962C8B-B14F-4D97-AF65-F5344CB8AC3E}">
        <p14:creationId xmlns:p14="http://schemas.microsoft.com/office/powerpoint/2010/main" val="3706890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1604821" y="-32005"/>
            <a:ext cx="596784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lang="en-US" sz="2400" i="0" dirty="0">
                <a:latin typeface="Calibri"/>
                <a:cs typeface="Calibri"/>
              </a:rPr>
              <a:t>Principle 1: Preserve Crozet’s small town feel, even while experiencing further development. </a:t>
            </a:r>
          </a:p>
        </p:txBody>
      </p:sp>
      <p:sp>
        <p:nvSpPr>
          <p:cNvPr id="2" name="TextBox 1"/>
          <p:cNvSpPr txBox="1"/>
          <p:nvPr/>
        </p:nvSpPr>
        <p:spPr>
          <a:xfrm>
            <a:off x="499533" y="1221099"/>
            <a:ext cx="7991607" cy="3908762"/>
          </a:xfrm>
          <a:prstGeom prst="rect">
            <a:avLst/>
          </a:prstGeom>
          <a:noFill/>
        </p:spPr>
        <p:txBody>
          <a:bodyPr wrap="square" rtlCol="0">
            <a:spAutoFit/>
          </a:bodyPr>
          <a:lstStyle/>
          <a:p>
            <a:r>
              <a:rPr lang="en-US" sz="2800" b="1" dirty="0">
                <a:latin typeface="Calibri"/>
                <a:cs typeface="Calibri"/>
              </a:rPr>
              <a:t>2010 Crozet Master Plan</a:t>
            </a:r>
          </a:p>
          <a:p>
            <a:endParaRPr lang="en-US" sz="2800" b="1" dirty="0">
              <a:latin typeface="Calibri"/>
              <a:cs typeface="Calibri"/>
            </a:endParaRPr>
          </a:p>
          <a:p>
            <a:r>
              <a:rPr lang="en-US" sz="2400" b="1" dirty="0">
                <a:latin typeface="Calibri"/>
                <a:cs typeface="Calibri"/>
              </a:rPr>
              <a:t>Page 7:</a:t>
            </a:r>
            <a:r>
              <a:rPr lang="en-US" sz="2400" i="1" dirty="0">
                <a:latin typeface="Calibri"/>
                <a:cs typeface="Calibri"/>
              </a:rPr>
              <a:t>  “Crozet is and will continue to be a small town with a ‘small town feel.’   It will have distinct neighborhoods, a historic downtown area, and industries that support the County, state, and nation. Downtown will be a vibrant place with a library, employment area, shops, and housing.  Parks and open spaces will be key features of the community.  Trails and greenways will link other important centers to provide ways for people to walk and bicycle throughout the community.”</a:t>
            </a:r>
            <a:endParaRPr lang="en-US" sz="2400" dirty="0">
              <a:latin typeface="Calibri"/>
              <a:cs typeface="Calibri"/>
            </a:endParaRPr>
          </a:p>
        </p:txBody>
      </p:sp>
    </p:spTree>
    <p:extLst>
      <p:ext uri="{BB962C8B-B14F-4D97-AF65-F5344CB8AC3E}">
        <p14:creationId xmlns:p14="http://schemas.microsoft.com/office/powerpoint/2010/main" val="3039712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2"/>
          <p:cNvGraphicFramePr>
            <a:graphicFrameLocks noChangeAspect="1"/>
          </p:cNvGraphicFramePr>
          <p:nvPr>
            <p:extLst>
              <p:ext uri="{D42A27DB-BD31-4B8C-83A1-F6EECF244321}">
                <p14:modId xmlns:p14="http://schemas.microsoft.com/office/powerpoint/2010/main" val="3641591079"/>
              </p:ext>
            </p:extLst>
          </p:nvPr>
        </p:nvGraphicFramePr>
        <p:xfrm>
          <a:off x="0" y="999690"/>
          <a:ext cx="9144000" cy="51737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656439" y="995019"/>
            <a:ext cx="11430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b="1" dirty="0">
                <a:solidFill>
                  <a:srgbClr val="000000"/>
                </a:solidFill>
                <a:latin typeface="Arial" charset="0"/>
                <a:cs typeface="Arial" charset="0"/>
              </a:rPr>
              <a:t>Very important</a:t>
            </a:r>
            <a:endParaRPr kumimoji="0" lang="en-US" sz="1200" b="1"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9" name="TextBox 28"/>
          <p:cNvSpPr txBox="1"/>
          <p:nvPr/>
        </p:nvSpPr>
        <p:spPr>
          <a:xfrm>
            <a:off x="5487562" y="995020"/>
            <a:ext cx="1311648"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charset="0"/>
                <a:ea typeface="+mn-ea"/>
                <a:cs typeface="Arial" charset="0"/>
              </a:rPr>
              <a:t>Somewhat important</a:t>
            </a:r>
          </a:p>
        </p:txBody>
      </p:sp>
      <p:sp>
        <p:nvSpPr>
          <p:cNvPr id="30" name="TextBox 29"/>
          <p:cNvSpPr txBox="1"/>
          <p:nvPr/>
        </p:nvSpPr>
        <p:spPr>
          <a:xfrm>
            <a:off x="7338086" y="1003444"/>
            <a:ext cx="937482"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b="1" dirty="0">
                <a:solidFill>
                  <a:srgbClr val="000000"/>
                </a:solidFill>
                <a:latin typeface="Arial" charset="0"/>
                <a:cs typeface="Arial" charset="0"/>
              </a:rPr>
              <a:t>Not very important</a:t>
            </a:r>
            <a:endParaRPr kumimoji="0" lang="en-US" sz="1200" b="1"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 name="TextBox 30"/>
          <p:cNvSpPr txBox="1"/>
          <p:nvPr/>
        </p:nvSpPr>
        <p:spPr>
          <a:xfrm>
            <a:off x="8275568" y="919070"/>
            <a:ext cx="945843"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charset="0"/>
                <a:ea typeface="+mn-ea"/>
                <a:cs typeface="Arial" charset="0"/>
              </a:rPr>
              <a:t>Not important at all</a:t>
            </a:r>
          </a:p>
        </p:txBody>
      </p:sp>
      <p:sp>
        <p:nvSpPr>
          <p:cNvPr id="34" name="Rectangle 9"/>
          <p:cNvSpPr txBox="1">
            <a:spLocks noChangeArrowheads="1"/>
          </p:cNvSpPr>
          <p:nvPr/>
        </p:nvSpPr>
        <p:spPr>
          <a:xfrm>
            <a:off x="0" y="0"/>
            <a:ext cx="9144000"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0" i="1" u="none" strike="noStrike" kern="0" cap="none" spc="0" normalizeH="0" baseline="0" noProof="0" dirty="0">
                <a:ln>
                  <a:noFill/>
                </a:ln>
                <a:solidFill>
                  <a:srgbClr val="FFFFFF"/>
                </a:solidFill>
                <a:effectLst/>
                <a:uLnTx/>
                <a:uFillTx/>
                <a:latin typeface="Arial"/>
                <a:ea typeface="+mj-ea"/>
                <a:cs typeface="+mj-cs"/>
              </a:rPr>
              <a:t>Q: Crozet has often been said to have a “small town feel.”  How important is each of the following to you?</a:t>
            </a:r>
          </a:p>
        </p:txBody>
      </p:sp>
      <p:sp>
        <p:nvSpPr>
          <p:cNvPr id="35" name="TextBox 34"/>
          <p:cNvSpPr txBox="1"/>
          <p:nvPr/>
        </p:nvSpPr>
        <p:spPr>
          <a:xfrm>
            <a:off x="152535" y="965238"/>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spTree>
    <p:extLst>
      <p:ext uri="{BB962C8B-B14F-4D97-AF65-F5344CB8AC3E}">
        <p14:creationId xmlns:p14="http://schemas.microsoft.com/office/powerpoint/2010/main" val="1627484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1660240" y="0"/>
            <a:ext cx="596784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400" i="0" dirty="0">
                <a:latin typeface="Calibri"/>
                <a:cs typeface="Calibri"/>
              </a:rPr>
              <a:t>Principle 2: Don’t alter the current Growth Area Boundary</a:t>
            </a:r>
          </a:p>
        </p:txBody>
      </p:sp>
      <p:sp>
        <p:nvSpPr>
          <p:cNvPr id="4" name="Rectangle 3">
            <a:extLst>
              <a:ext uri="{FF2B5EF4-FFF2-40B4-BE49-F238E27FC236}">
                <a16:creationId xmlns:a16="http://schemas.microsoft.com/office/drawing/2014/main" id="{490BA706-48B8-4D7E-B0FE-0608FC439E71}"/>
              </a:ext>
            </a:extLst>
          </p:cNvPr>
          <p:cNvSpPr/>
          <p:nvPr/>
        </p:nvSpPr>
        <p:spPr>
          <a:xfrm>
            <a:off x="769378" y="1025724"/>
            <a:ext cx="7247786" cy="3754874"/>
          </a:xfrm>
          <a:prstGeom prst="rect">
            <a:avLst/>
          </a:prstGeom>
        </p:spPr>
        <p:txBody>
          <a:bodyPr wrap="square">
            <a:spAutoFit/>
          </a:bodyPr>
          <a:lstStyle/>
          <a:p>
            <a:r>
              <a:rPr lang="en-US" sz="2800" b="1" dirty="0">
                <a:latin typeface="Calibri"/>
                <a:cs typeface="Calibri"/>
              </a:rPr>
              <a:t>2010 Crozet Master Plan</a:t>
            </a:r>
          </a:p>
          <a:p>
            <a:endParaRPr lang="en-US" b="1" dirty="0">
              <a:latin typeface="Calibri"/>
              <a:cs typeface="Calibri"/>
            </a:endParaRPr>
          </a:p>
          <a:p>
            <a:r>
              <a:rPr lang="en-US" sz="2400" b="1" dirty="0">
                <a:latin typeface="Calibri"/>
                <a:cs typeface="Calibri"/>
              </a:rPr>
              <a:t>Page 5:</a:t>
            </a:r>
            <a:r>
              <a:rPr lang="en-US" sz="2400" i="1" dirty="0">
                <a:latin typeface="Calibri"/>
                <a:cs typeface="Calibri"/>
              </a:rPr>
              <a:t>  “. . . achieve the goals of compact, livable development in designated development areas and keeping the Rural Areas rural.”  </a:t>
            </a:r>
          </a:p>
          <a:p>
            <a:endParaRPr lang="en-US" sz="2400" b="1" i="1" dirty="0">
              <a:latin typeface="Calibri"/>
              <a:cs typeface="Calibri"/>
            </a:endParaRPr>
          </a:p>
          <a:p>
            <a:r>
              <a:rPr lang="en-US" sz="2400" b="1" dirty="0">
                <a:latin typeface="Calibri"/>
                <a:cs typeface="Calibri"/>
              </a:rPr>
              <a:t>Page 32:</a:t>
            </a:r>
            <a:r>
              <a:rPr lang="en-US" sz="2400" b="1" i="1" dirty="0">
                <a:latin typeface="Calibri"/>
                <a:cs typeface="Calibri"/>
              </a:rPr>
              <a:t> </a:t>
            </a:r>
            <a:r>
              <a:rPr lang="en-US" sz="2400" i="1" dirty="0">
                <a:latin typeface="Calibri"/>
                <a:cs typeface="Calibri"/>
              </a:rPr>
              <a:t>“This Master Plan update recommends that the Rural Areas outside of the Community of Crozet remain rural, . . . additional commercial or industrial development of the fringe areas is not recommended.”</a:t>
            </a:r>
          </a:p>
        </p:txBody>
      </p:sp>
    </p:spTree>
    <p:extLst>
      <p:ext uri="{BB962C8B-B14F-4D97-AF65-F5344CB8AC3E}">
        <p14:creationId xmlns:p14="http://schemas.microsoft.com/office/powerpoint/2010/main" val="1095999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96358" y="5110709"/>
            <a:ext cx="1691072"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In Favor</a:t>
            </a:r>
          </a:p>
        </p:txBody>
      </p:sp>
      <p:sp>
        <p:nvSpPr>
          <p:cNvPr id="29" name="TextBox 28"/>
          <p:cNvSpPr txBox="1"/>
          <p:nvPr/>
        </p:nvSpPr>
        <p:spPr>
          <a:xfrm>
            <a:off x="5229053" y="5161083"/>
            <a:ext cx="2004562"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Opposed</a:t>
            </a:r>
          </a:p>
        </p:txBody>
      </p:sp>
      <p:sp>
        <p:nvSpPr>
          <p:cNvPr id="34" name="Rectangle 9"/>
          <p:cNvSpPr txBox="1">
            <a:spLocks noChangeArrowheads="1"/>
          </p:cNvSpPr>
          <p:nvPr/>
        </p:nvSpPr>
        <p:spPr>
          <a:xfrm>
            <a:off x="0" y="-32005"/>
            <a:ext cx="914399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800" b="0" i="1" u="none" strike="noStrike" kern="0" cap="none" spc="0" normalizeH="0" baseline="0" noProof="0" dirty="0">
                <a:ln>
                  <a:noFill/>
                </a:ln>
                <a:solidFill>
                  <a:srgbClr val="FFFFFF"/>
                </a:solidFill>
                <a:effectLst/>
                <a:uLnTx/>
                <a:uFillTx/>
                <a:latin typeface="Arial"/>
                <a:ea typeface="+mj-ea"/>
                <a:cs typeface="+mj-cs"/>
              </a:rPr>
              <a:t>Q: </a:t>
            </a:r>
            <a:r>
              <a:rPr lang="en-US" sz="1800" dirty="0"/>
              <a:t>Do you favor or oppose having the Crozet Master Plan’s current development area boundaries expanded, thereby creating more and new areas available for residential and/or commercial development?</a:t>
            </a:r>
            <a:endParaRPr kumimoji="0" lang="en-US" sz="18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344198" y="6277020"/>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7" name="Object 2">
            <a:extLst>
              <a:ext uri="{FF2B5EF4-FFF2-40B4-BE49-F238E27FC236}">
                <a16:creationId xmlns:a16="http://schemas.microsoft.com/office/drawing/2014/main" id="{494C0C9C-8363-4691-A88F-62E1B6551B0C}"/>
              </a:ext>
            </a:extLst>
          </p:cNvPr>
          <p:cNvGraphicFramePr>
            <a:graphicFrameLocks noChangeAspect="1"/>
          </p:cNvGraphicFramePr>
          <p:nvPr>
            <p:extLst>
              <p:ext uri="{D42A27DB-BD31-4B8C-83A1-F6EECF244321}">
                <p14:modId xmlns:p14="http://schemas.microsoft.com/office/powerpoint/2010/main" val="3445312244"/>
              </p:ext>
            </p:extLst>
          </p:nvPr>
        </p:nvGraphicFramePr>
        <p:xfrm>
          <a:off x="-1" y="1226360"/>
          <a:ext cx="9143999" cy="396009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29BB4C1-1C3F-448F-8FF4-1C7843CD82C5}"/>
              </a:ext>
            </a:extLst>
          </p:cNvPr>
          <p:cNvSpPr txBox="1"/>
          <p:nvPr/>
        </p:nvSpPr>
        <p:spPr>
          <a:xfrm>
            <a:off x="504287" y="4714281"/>
            <a:ext cx="145359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Strongly</a:t>
            </a:r>
          </a:p>
        </p:txBody>
      </p:sp>
      <p:sp>
        <p:nvSpPr>
          <p:cNvPr id="10" name="TextBox 9">
            <a:extLst>
              <a:ext uri="{FF2B5EF4-FFF2-40B4-BE49-F238E27FC236}">
                <a16:creationId xmlns:a16="http://schemas.microsoft.com/office/drawing/2014/main" id="{F679B746-C5DE-48AF-860C-5F31E9D49BED}"/>
              </a:ext>
            </a:extLst>
          </p:cNvPr>
          <p:cNvSpPr txBox="1"/>
          <p:nvPr/>
        </p:nvSpPr>
        <p:spPr>
          <a:xfrm>
            <a:off x="596081" y="4225631"/>
            <a:ext cx="1435071"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Somewhat</a:t>
            </a:r>
          </a:p>
        </p:txBody>
      </p:sp>
      <p:sp>
        <p:nvSpPr>
          <p:cNvPr id="11" name="TextBox 10">
            <a:extLst>
              <a:ext uri="{FF2B5EF4-FFF2-40B4-BE49-F238E27FC236}">
                <a16:creationId xmlns:a16="http://schemas.microsoft.com/office/drawing/2014/main" id="{17CD592F-D792-4AA2-B3E2-C6F4FBB22C56}"/>
              </a:ext>
            </a:extLst>
          </p:cNvPr>
          <p:cNvSpPr txBox="1"/>
          <p:nvPr/>
        </p:nvSpPr>
        <p:spPr>
          <a:xfrm>
            <a:off x="5266470" y="1830258"/>
            <a:ext cx="1955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73</a:t>
            </a:r>
          </a:p>
        </p:txBody>
      </p:sp>
      <p:sp>
        <p:nvSpPr>
          <p:cNvPr id="12" name="TextBox 11">
            <a:extLst>
              <a:ext uri="{FF2B5EF4-FFF2-40B4-BE49-F238E27FC236}">
                <a16:creationId xmlns:a16="http://schemas.microsoft.com/office/drawing/2014/main" id="{7A697501-4C10-49DC-A3BC-5B7E75330517}"/>
              </a:ext>
            </a:extLst>
          </p:cNvPr>
          <p:cNvSpPr txBox="1"/>
          <p:nvPr/>
        </p:nvSpPr>
        <p:spPr>
          <a:xfrm>
            <a:off x="2477242" y="3338839"/>
            <a:ext cx="121479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charset="0"/>
                <a:ea typeface="+mn-ea"/>
                <a:cs typeface="Arial" charset="0"/>
              </a:rPr>
              <a:t>27</a:t>
            </a:r>
          </a:p>
        </p:txBody>
      </p:sp>
    </p:spTree>
    <p:extLst>
      <p:ext uri="{BB962C8B-B14F-4D97-AF65-F5344CB8AC3E}">
        <p14:creationId xmlns:p14="http://schemas.microsoft.com/office/powerpoint/2010/main" val="383253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9"/>
          <p:cNvSpPr txBox="1">
            <a:spLocks noChangeArrowheads="1"/>
          </p:cNvSpPr>
          <p:nvPr/>
        </p:nvSpPr>
        <p:spPr>
          <a:xfrm>
            <a:off x="1604821" y="-32005"/>
            <a:ext cx="5967841"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050" b="0" i="1" u="none" strike="noStrike" kern="0" cap="none" spc="0" normalizeH="0" baseline="0" noProof="0" dirty="0">
              <a:ln>
                <a:noFill/>
              </a:ln>
              <a:solidFill>
                <a:srgbClr val="FFFFFF"/>
              </a:solidFill>
              <a:effectLst/>
              <a:uLnTx/>
              <a:uFillTx/>
              <a:latin typeface="Arial"/>
              <a:ea typeface="+mj-ea"/>
              <a:cs typeface="+mj-cs"/>
            </a:endParaRPr>
          </a:p>
          <a:p>
            <a:r>
              <a:rPr lang="en-US" sz="2400" i="0" dirty="0">
                <a:latin typeface="Calibri"/>
                <a:cs typeface="Calibri"/>
              </a:rPr>
              <a:t>Principle 3: Ensure Downtown Crozet is the center of development</a:t>
            </a:r>
          </a:p>
        </p:txBody>
      </p:sp>
      <p:sp>
        <p:nvSpPr>
          <p:cNvPr id="4" name="Rectangle 3">
            <a:extLst>
              <a:ext uri="{FF2B5EF4-FFF2-40B4-BE49-F238E27FC236}">
                <a16:creationId xmlns:a16="http://schemas.microsoft.com/office/drawing/2014/main" id="{490BA706-48B8-4D7E-B0FE-0608FC439E71}"/>
              </a:ext>
            </a:extLst>
          </p:cNvPr>
          <p:cNvSpPr/>
          <p:nvPr/>
        </p:nvSpPr>
        <p:spPr>
          <a:xfrm>
            <a:off x="364067" y="1025724"/>
            <a:ext cx="8407399" cy="5170646"/>
          </a:xfrm>
          <a:prstGeom prst="rect">
            <a:avLst/>
          </a:prstGeom>
        </p:spPr>
        <p:txBody>
          <a:bodyPr wrap="square">
            <a:spAutoFit/>
          </a:bodyPr>
          <a:lstStyle/>
          <a:p>
            <a:r>
              <a:rPr lang="en-US" sz="2800" b="1" dirty="0">
                <a:latin typeface="Calibri"/>
                <a:cs typeface="Calibri"/>
              </a:rPr>
              <a:t>2010 Crozet Master Plan</a:t>
            </a:r>
          </a:p>
          <a:p>
            <a:endParaRPr lang="en-US" b="1" dirty="0">
              <a:latin typeface="Calibri"/>
              <a:cs typeface="Calibri"/>
            </a:endParaRPr>
          </a:p>
          <a:p>
            <a:r>
              <a:rPr lang="en-US" sz="2400" b="1" dirty="0">
                <a:latin typeface="Calibri"/>
                <a:cs typeface="Calibri"/>
              </a:rPr>
              <a:t>Page 21:</a:t>
            </a:r>
            <a:r>
              <a:rPr lang="en-US" sz="2400" i="1" dirty="0">
                <a:latin typeface="Calibri"/>
                <a:cs typeface="Calibri"/>
              </a:rPr>
              <a:t>  “The primary and most important center in Crozet is the Downtown Area.” </a:t>
            </a:r>
          </a:p>
          <a:p>
            <a:endParaRPr lang="en-US" sz="2400" b="1" i="1" dirty="0">
              <a:latin typeface="Calibri"/>
              <a:cs typeface="Calibri"/>
            </a:endParaRPr>
          </a:p>
          <a:p>
            <a:r>
              <a:rPr lang="en-US" sz="2400" b="1" dirty="0">
                <a:latin typeface="Calibri"/>
                <a:cs typeface="Calibri"/>
              </a:rPr>
              <a:t>Page 24: </a:t>
            </a:r>
            <a:r>
              <a:rPr lang="en-US" sz="2400" i="1" dirty="0">
                <a:latin typeface="Calibri"/>
                <a:cs typeface="Calibri"/>
              </a:rPr>
              <a:t>“The Master Plan recommends that Downtown continue to serve as the focal point for cultural and commercial activities in Crozet.“ </a:t>
            </a:r>
          </a:p>
          <a:p>
            <a:br>
              <a:rPr lang="en-US" sz="2400" i="1" dirty="0">
                <a:latin typeface="Calibri"/>
                <a:cs typeface="Calibri"/>
              </a:rPr>
            </a:br>
            <a:r>
              <a:rPr lang="en-US" sz="2400" b="1" dirty="0">
                <a:latin typeface="Calibri"/>
                <a:cs typeface="Calibri"/>
              </a:rPr>
              <a:t>Page 25:</a:t>
            </a:r>
            <a:r>
              <a:rPr lang="en-US" sz="2400" dirty="0">
                <a:latin typeface="Calibri"/>
                <a:cs typeface="Calibri"/>
              </a:rPr>
              <a:t> “</a:t>
            </a:r>
            <a:r>
              <a:rPr lang="en-US" sz="2400" i="1" u="sng" dirty="0">
                <a:latin typeface="Calibri"/>
                <a:cs typeface="Calibri"/>
              </a:rPr>
              <a:t>Recommendations for Downtown</a:t>
            </a:r>
            <a:r>
              <a:rPr lang="en-US" sz="2400" i="1" dirty="0">
                <a:latin typeface="Calibri"/>
                <a:cs typeface="Calibri"/>
              </a:rPr>
              <a:t>: Direct new commercial and employment growth Downtown.  Include a mixture of residential, commercial, and office, R&amp;D, flex/light manufacturing in the redevelopment of the lumber yard property.”</a:t>
            </a:r>
          </a:p>
          <a:p>
            <a:endParaRPr lang="en-US" sz="2000" i="1" dirty="0">
              <a:latin typeface="Calibri"/>
              <a:cs typeface="Calibri"/>
            </a:endParaRPr>
          </a:p>
        </p:txBody>
      </p:sp>
    </p:spTree>
    <p:extLst>
      <p:ext uri="{BB962C8B-B14F-4D97-AF65-F5344CB8AC3E}">
        <p14:creationId xmlns:p14="http://schemas.microsoft.com/office/powerpoint/2010/main" val="174103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90063" y="1766971"/>
            <a:ext cx="1663371"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94% In Favor</a:t>
            </a:r>
          </a:p>
        </p:txBody>
      </p:sp>
      <p:sp>
        <p:nvSpPr>
          <p:cNvPr id="29" name="TextBox 28"/>
          <p:cNvSpPr txBox="1"/>
          <p:nvPr/>
        </p:nvSpPr>
        <p:spPr>
          <a:xfrm>
            <a:off x="5429042" y="5036579"/>
            <a:ext cx="1854737"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6%</a:t>
            </a:r>
            <a:r>
              <a:rPr kumimoji="0" lang="en-US" b="1" i="0" u="none" strike="noStrike" kern="1200" cap="none" spc="0" normalizeH="0" noProof="0" dirty="0">
                <a:ln>
                  <a:noFill/>
                </a:ln>
                <a:solidFill>
                  <a:srgbClr val="000000"/>
                </a:solidFill>
                <a:effectLst/>
                <a:uLnTx/>
                <a:uFillTx/>
                <a:latin typeface="Arial" charset="0"/>
                <a:ea typeface="+mn-ea"/>
                <a:cs typeface="Arial" charset="0"/>
              </a:rPr>
              <a:t> </a:t>
            </a: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Opposed</a:t>
            </a:r>
          </a:p>
        </p:txBody>
      </p:sp>
      <p:sp>
        <p:nvSpPr>
          <p:cNvPr id="34" name="Rectangle 9"/>
          <p:cNvSpPr txBox="1">
            <a:spLocks noChangeArrowheads="1"/>
          </p:cNvSpPr>
          <p:nvPr/>
        </p:nvSpPr>
        <p:spPr>
          <a:xfrm>
            <a:off x="0" y="-32005"/>
            <a:ext cx="914399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800" b="0" i="1" u="none" strike="noStrike" kern="0" cap="none" spc="0" normalizeH="0" baseline="0" noProof="0" dirty="0">
                <a:ln>
                  <a:noFill/>
                </a:ln>
                <a:solidFill>
                  <a:srgbClr val="FFFFFF"/>
                </a:solidFill>
                <a:effectLst/>
                <a:uLnTx/>
                <a:uFillTx/>
                <a:latin typeface="Arial"/>
                <a:ea typeface="+mj-ea"/>
                <a:cs typeface="+mj-cs"/>
              </a:rPr>
              <a:t>Q: </a:t>
            </a:r>
            <a:r>
              <a:rPr lang="en-US" sz="1800" dirty="0"/>
              <a:t>Do you favor or oppose a main principle of the Crozet Master Plan that the downtown area should be the social and business center of Crozet?</a:t>
            </a:r>
            <a:endParaRPr kumimoji="0" lang="en-US" sz="18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356411" y="6277020"/>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7" name="Object 2">
            <a:extLst>
              <a:ext uri="{FF2B5EF4-FFF2-40B4-BE49-F238E27FC236}">
                <a16:creationId xmlns:a16="http://schemas.microsoft.com/office/drawing/2014/main" id="{494C0C9C-8363-4691-A88F-62E1B6551B0C}"/>
              </a:ext>
            </a:extLst>
          </p:cNvPr>
          <p:cNvGraphicFramePr>
            <a:graphicFrameLocks noChangeAspect="1"/>
          </p:cNvGraphicFramePr>
          <p:nvPr>
            <p:extLst>
              <p:ext uri="{D42A27DB-BD31-4B8C-83A1-F6EECF244321}">
                <p14:modId xmlns:p14="http://schemas.microsoft.com/office/powerpoint/2010/main" val="2893745589"/>
              </p:ext>
            </p:extLst>
          </p:nvPr>
        </p:nvGraphicFramePr>
        <p:xfrm>
          <a:off x="217772" y="1517572"/>
          <a:ext cx="8926228" cy="436812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29BB4C1-1C3F-448F-8FF4-1C7843CD82C5}"/>
              </a:ext>
            </a:extLst>
          </p:cNvPr>
          <p:cNvSpPr txBox="1"/>
          <p:nvPr/>
        </p:nvSpPr>
        <p:spPr>
          <a:xfrm>
            <a:off x="396782" y="4383389"/>
            <a:ext cx="1422859"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Strongly</a:t>
            </a:r>
          </a:p>
        </p:txBody>
      </p:sp>
      <p:sp>
        <p:nvSpPr>
          <p:cNvPr id="10" name="TextBox 9">
            <a:extLst>
              <a:ext uri="{FF2B5EF4-FFF2-40B4-BE49-F238E27FC236}">
                <a16:creationId xmlns:a16="http://schemas.microsoft.com/office/drawing/2014/main" id="{F679B746-C5DE-48AF-860C-5F31E9D49BED}"/>
              </a:ext>
            </a:extLst>
          </p:cNvPr>
          <p:cNvSpPr txBox="1"/>
          <p:nvPr/>
        </p:nvSpPr>
        <p:spPr>
          <a:xfrm>
            <a:off x="430388" y="2942997"/>
            <a:ext cx="1462527"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Somewhat</a:t>
            </a:r>
          </a:p>
        </p:txBody>
      </p:sp>
    </p:spTree>
    <p:extLst>
      <p:ext uri="{BB962C8B-B14F-4D97-AF65-F5344CB8AC3E}">
        <p14:creationId xmlns:p14="http://schemas.microsoft.com/office/powerpoint/2010/main" val="21742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44973" y="2151719"/>
            <a:ext cx="1955800"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80% in Favor</a:t>
            </a:r>
          </a:p>
        </p:txBody>
      </p:sp>
      <p:sp>
        <p:nvSpPr>
          <p:cNvPr id="29" name="TextBox 28"/>
          <p:cNvSpPr txBox="1"/>
          <p:nvPr/>
        </p:nvSpPr>
        <p:spPr>
          <a:xfrm>
            <a:off x="5220337" y="4547856"/>
            <a:ext cx="2272145"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charset="0"/>
                <a:ea typeface="+mn-ea"/>
                <a:cs typeface="Arial" charset="0"/>
              </a:rPr>
              <a:t>20% Opposed</a:t>
            </a:r>
          </a:p>
        </p:txBody>
      </p:sp>
      <p:sp>
        <p:nvSpPr>
          <p:cNvPr id="34" name="Rectangle 9"/>
          <p:cNvSpPr txBox="1">
            <a:spLocks noChangeArrowheads="1"/>
          </p:cNvSpPr>
          <p:nvPr/>
        </p:nvSpPr>
        <p:spPr>
          <a:xfrm>
            <a:off x="0" y="-32005"/>
            <a:ext cx="9143999" cy="914400"/>
          </a:xfrm>
          <a:prstGeom prst="rect">
            <a:avLst/>
          </a:prstGeom>
          <a:noFill/>
          <a:ln/>
        </p:spPr>
        <p:txBody>
          <a:bodyPr anchor="ctr" anchorCtr="1"/>
          <a:lstStyle>
            <a:lvl1pPr algn="ctr" rtl="0" eaLnBrk="0" fontAlgn="base" hangingPunct="0">
              <a:spcBef>
                <a:spcPct val="0"/>
              </a:spcBef>
              <a:spcAft>
                <a:spcPct val="0"/>
              </a:spcAft>
              <a:defRPr sz="2800" i="1">
                <a:solidFill>
                  <a:schemeClr val="bg1"/>
                </a:solidFill>
                <a:latin typeface="+mj-lt"/>
                <a:ea typeface="+mj-ea"/>
                <a:cs typeface="+mj-cs"/>
              </a:defRPr>
            </a:lvl1pPr>
            <a:lvl2pPr algn="ctr" rtl="0" eaLnBrk="0" fontAlgn="base" hangingPunct="0">
              <a:spcBef>
                <a:spcPct val="0"/>
              </a:spcBef>
              <a:spcAft>
                <a:spcPct val="0"/>
              </a:spcAft>
              <a:defRPr sz="4800" i="1">
                <a:solidFill>
                  <a:schemeClr val="bg1"/>
                </a:solidFill>
                <a:latin typeface="Arial" charset="0"/>
              </a:defRPr>
            </a:lvl2pPr>
            <a:lvl3pPr algn="ctr" rtl="0" eaLnBrk="0" fontAlgn="base" hangingPunct="0">
              <a:spcBef>
                <a:spcPct val="0"/>
              </a:spcBef>
              <a:spcAft>
                <a:spcPct val="0"/>
              </a:spcAft>
              <a:defRPr sz="4800" i="1">
                <a:solidFill>
                  <a:schemeClr val="bg1"/>
                </a:solidFill>
                <a:latin typeface="Arial" charset="0"/>
              </a:defRPr>
            </a:lvl3pPr>
            <a:lvl4pPr algn="ctr" rtl="0" eaLnBrk="0" fontAlgn="base" hangingPunct="0">
              <a:spcBef>
                <a:spcPct val="0"/>
              </a:spcBef>
              <a:spcAft>
                <a:spcPct val="0"/>
              </a:spcAft>
              <a:defRPr sz="4800" i="1">
                <a:solidFill>
                  <a:schemeClr val="bg1"/>
                </a:solidFill>
                <a:latin typeface="Arial" charset="0"/>
              </a:defRPr>
            </a:lvl4pPr>
            <a:lvl5pPr algn="ctr" rtl="0" eaLnBrk="0" fontAlgn="base" hangingPunct="0">
              <a:spcBef>
                <a:spcPct val="0"/>
              </a:spcBef>
              <a:spcAft>
                <a:spcPct val="0"/>
              </a:spcAft>
              <a:defRPr sz="4800" i="1">
                <a:solidFill>
                  <a:schemeClr val="bg1"/>
                </a:solidFill>
                <a:latin typeface="Arial" charset="0"/>
              </a:defRPr>
            </a:lvl5pPr>
            <a:lvl6pPr marL="457200" algn="ctr" rtl="0" fontAlgn="base">
              <a:spcBef>
                <a:spcPct val="0"/>
              </a:spcBef>
              <a:spcAft>
                <a:spcPct val="0"/>
              </a:spcAft>
              <a:defRPr sz="4800" i="1">
                <a:solidFill>
                  <a:schemeClr val="bg1"/>
                </a:solidFill>
                <a:latin typeface="Arial" charset="0"/>
              </a:defRPr>
            </a:lvl6pPr>
            <a:lvl7pPr marL="914400" algn="ctr" rtl="0" fontAlgn="base">
              <a:spcBef>
                <a:spcPct val="0"/>
              </a:spcBef>
              <a:spcAft>
                <a:spcPct val="0"/>
              </a:spcAft>
              <a:defRPr sz="4800" i="1">
                <a:solidFill>
                  <a:schemeClr val="bg1"/>
                </a:solidFill>
                <a:latin typeface="Arial" charset="0"/>
              </a:defRPr>
            </a:lvl7pPr>
            <a:lvl8pPr marL="1371600" algn="ctr" rtl="0" fontAlgn="base">
              <a:spcBef>
                <a:spcPct val="0"/>
              </a:spcBef>
              <a:spcAft>
                <a:spcPct val="0"/>
              </a:spcAft>
              <a:defRPr sz="4800" i="1">
                <a:solidFill>
                  <a:schemeClr val="bg1"/>
                </a:solidFill>
                <a:latin typeface="Arial" charset="0"/>
              </a:defRPr>
            </a:lvl8pPr>
            <a:lvl9pPr marL="1828800" algn="ctr" rtl="0" fontAlgn="base">
              <a:spcBef>
                <a:spcPct val="0"/>
              </a:spcBef>
              <a:spcAft>
                <a:spcPct val="0"/>
              </a:spcAft>
              <a:defRPr sz="4800" i="1">
                <a:solidFill>
                  <a:schemeClr val="bg1"/>
                </a:solidFill>
                <a:latin typeface="Arial" charset="0"/>
              </a:defRPr>
            </a:lvl9pPr>
          </a:lstStyle>
          <a:p>
            <a:endParaRPr kumimoji="0" lang="en-US" sz="1100" b="0" i="1" u="none" strike="noStrike" kern="0" cap="none" spc="0" normalizeH="0" baseline="0" noProof="0" dirty="0">
              <a:ln>
                <a:noFill/>
              </a:ln>
              <a:solidFill>
                <a:srgbClr val="FFFFFF"/>
              </a:solidFill>
              <a:effectLst/>
              <a:uLnTx/>
              <a:uFillTx/>
              <a:latin typeface="Arial"/>
              <a:ea typeface="+mj-ea"/>
              <a:cs typeface="+mj-cs"/>
            </a:endParaRPr>
          </a:p>
          <a:p>
            <a:r>
              <a:rPr kumimoji="0" lang="en-US" sz="1800" b="0" i="1" u="none" strike="noStrike" kern="0" cap="none" spc="0" normalizeH="0" baseline="0" noProof="0" dirty="0">
                <a:ln>
                  <a:noFill/>
                </a:ln>
                <a:solidFill>
                  <a:srgbClr val="FFFFFF"/>
                </a:solidFill>
                <a:effectLst/>
                <a:uLnTx/>
                <a:uFillTx/>
                <a:latin typeface="Arial"/>
                <a:ea typeface="+mj-ea"/>
                <a:cs typeface="+mj-cs"/>
              </a:rPr>
              <a:t>Q: </a:t>
            </a:r>
            <a:r>
              <a:rPr lang="en-US" sz="1800" dirty="0"/>
              <a:t>Do you favor or oppose the principle that the downtown Crozet area should be the top priority for new mixed commercial/residential development?</a:t>
            </a:r>
            <a:endParaRPr kumimoji="0" lang="en-US" sz="1800" b="0" i="1" u="none" strike="noStrike" kern="0" cap="none" spc="0" normalizeH="0" baseline="0" noProof="0" dirty="0">
              <a:ln>
                <a:noFill/>
              </a:ln>
              <a:solidFill>
                <a:srgbClr val="FFFFFF"/>
              </a:solidFill>
              <a:effectLst/>
              <a:uLnTx/>
              <a:uFillTx/>
              <a:latin typeface="Arial"/>
              <a:ea typeface="+mj-ea"/>
              <a:cs typeface="+mj-cs"/>
            </a:endParaRPr>
          </a:p>
        </p:txBody>
      </p:sp>
      <p:sp>
        <p:nvSpPr>
          <p:cNvPr id="35" name="TextBox 34"/>
          <p:cNvSpPr txBox="1"/>
          <p:nvPr/>
        </p:nvSpPr>
        <p:spPr>
          <a:xfrm>
            <a:off x="6356410" y="6313653"/>
            <a:ext cx="2326278" cy="3231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charset="0"/>
                <a:ea typeface="+mn-ea"/>
                <a:cs typeface="Arial" charset="0"/>
              </a:rPr>
              <a:t>All numbers are percents</a:t>
            </a:r>
          </a:p>
        </p:txBody>
      </p:sp>
      <p:graphicFrame>
        <p:nvGraphicFramePr>
          <p:cNvPr id="7" name="Object 2">
            <a:extLst>
              <a:ext uri="{FF2B5EF4-FFF2-40B4-BE49-F238E27FC236}">
                <a16:creationId xmlns:a16="http://schemas.microsoft.com/office/drawing/2014/main" id="{494C0C9C-8363-4691-A88F-62E1B6551B0C}"/>
              </a:ext>
            </a:extLst>
          </p:cNvPr>
          <p:cNvGraphicFramePr>
            <a:graphicFrameLocks noChangeAspect="1"/>
          </p:cNvGraphicFramePr>
          <p:nvPr>
            <p:extLst>
              <p:ext uri="{D42A27DB-BD31-4B8C-83A1-F6EECF244321}">
                <p14:modId xmlns:p14="http://schemas.microsoft.com/office/powerpoint/2010/main" val="3205522270"/>
              </p:ext>
            </p:extLst>
          </p:nvPr>
        </p:nvGraphicFramePr>
        <p:xfrm>
          <a:off x="0" y="1358829"/>
          <a:ext cx="9143999" cy="447469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29BB4C1-1C3F-448F-8FF4-1C7843CD82C5}"/>
              </a:ext>
            </a:extLst>
          </p:cNvPr>
          <p:cNvSpPr txBox="1"/>
          <p:nvPr/>
        </p:nvSpPr>
        <p:spPr>
          <a:xfrm>
            <a:off x="152535" y="5067205"/>
            <a:ext cx="195580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Strongly</a:t>
            </a:r>
          </a:p>
        </p:txBody>
      </p:sp>
      <p:sp>
        <p:nvSpPr>
          <p:cNvPr id="10" name="TextBox 9">
            <a:extLst>
              <a:ext uri="{FF2B5EF4-FFF2-40B4-BE49-F238E27FC236}">
                <a16:creationId xmlns:a16="http://schemas.microsoft.com/office/drawing/2014/main" id="{F679B746-C5DE-48AF-860C-5F31E9D49BED}"/>
              </a:ext>
            </a:extLst>
          </p:cNvPr>
          <p:cNvSpPr txBox="1"/>
          <p:nvPr/>
        </p:nvSpPr>
        <p:spPr>
          <a:xfrm>
            <a:off x="125079" y="3407014"/>
            <a:ext cx="195580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Arial" charset="0"/>
              </a:rPr>
              <a:t>Somewhat</a:t>
            </a:r>
          </a:p>
        </p:txBody>
      </p:sp>
    </p:spTree>
    <p:extLst>
      <p:ext uri="{BB962C8B-B14F-4D97-AF65-F5344CB8AC3E}">
        <p14:creationId xmlns:p14="http://schemas.microsoft.com/office/powerpoint/2010/main" val="3613481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449263" rtl="0" eaLnBrk="0" fontAlgn="base" latinLnBrk="0" hangingPunct="0">
          <a:lnSpc>
            <a:spcPct val="100000"/>
          </a:lnSpc>
          <a:spcBef>
            <a:spcPct val="0"/>
          </a:spcBef>
          <a:spcAft>
            <a:spcPct val="0"/>
          </a:spcAft>
          <a:buClrTx/>
          <a:buSzTx/>
          <a:buFontTx/>
          <a:buNone/>
          <a:tabLst/>
          <a:defRPr kumimoji="0" sz="20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9028</TotalTime>
  <Words>1054</Words>
  <Application>Microsoft Office PowerPoint</Application>
  <PresentationFormat>On-screen Show (4:3)</PresentationFormat>
  <Paragraphs>134</Paragraphs>
  <Slides>16</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Helvetica Neue</vt:lpstr>
      <vt:lpstr>Office Theme</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Crozet Community Association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Crozet community survey report</dc:title>
  <dc:subject/>
  <dc:creator>Shawn Bird</dc:creator>
  <cp:keywords/>
  <dc:description/>
  <cp:lastModifiedBy>Shawn Bird</cp:lastModifiedBy>
  <cp:revision>96</cp:revision>
  <cp:lastPrinted>2018-02-01T01:12:22Z</cp:lastPrinted>
  <dcterms:created xsi:type="dcterms:W3CDTF">2017-06-29T20:03:26Z</dcterms:created>
  <dcterms:modified xsi:type="dcterms:W3CDTF">2018-02-20T00:43:39Z</dcterms:modified>
  <cp:category/>
</cp:coreProperties>
</file>