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844" r:id="rId5"/>
    <p:sldMasterId id="2147484055" r:id="rId6"/>
    <p:sldMasterId id="2147484223" r:id="rId7"/>
    <p:sldMasterId id="2147484248" r:id="rId8"/>
  </p:sldMasterIdLst>
  <p:notesMasterIdLst>
    <p:notesMasterId r:id="rId28"/>
  </p:notesMasterIdLst>
  <p:handoutMasterIdLst>
    <p:handoutMasterId r:id="rId29"/>
  </p:handoutMasterIdLst>
  <p:sldIdLst>
    <p:sldId id="1623" r:id="rId9"/>
    <p:sldId id="1637" r:id="rId10"/>
    <p:sldId id="1644" r:id="rId11"/>
    <p:sldId id="1645" r:id="rId12"/>
    <p:sldId id="1647" r:id="rId13"/>
    <p:sldId id="1648" r:id="rId14"/>
    <p:sldId id="1649" r:id="rId15"/>
    <p:sldId id="1650" r:id="rId16"/>
    <p:sldId id="1651" r:id="rId17"/>
    <p:sldId id="1652" r:id="rId18"/>
    <p:sldId id="1653" r:id="rId19"/>
    <p:sldId id="1655" r:id="rId20"/>
    <p:sldId id="1654" r:id="rId21"/>
    <p:sldId id="1656" r:id="rId22"/>
    <p:sldId id="1657" r:id="rId23"/>
    <p:sldId id="1658" r:id="rId24"/>
    <p:sldId id="1659" r:id="rId25"/>
    <p:sldId id="1660" r:id="rId26"/>
    <p:sldId id="1643" r:id="rId27"/>
  </p:sldIdLst>
  <p:sldSz cx="12188825" cy="6858000"/>
  <p:notesSz cx="6938963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609493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1218987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828480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2437973" algn="l" rtl="0" eaLnBrk="0" fontAlgn="base" hangingPunct="0">
      <a:spcBef>
        <a:spcPct val="0"/>
      </a:spcBef>
      <a:spcAft>
        <a:spcPct val="0"/>
      </a:spcAft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3047467" algn="l" defTabSz="1218987" rtl="0" eaLnBrk="1" latinLnBrk="0" hangingPunct="1"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6pPr>
    <a:lvl7pPr marL="3656960" algn="l" defTabSz="1218987" rtl="0" eaLnBrk="1" latinLnBrk="0" hangingPunct="1"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7pPr>
    <a:lvl8pPr marL="4266453" algn="l" defTabSz="1218987" rtl="0" eaLnBrk="1" latinLnBrk="0" hangingPunct="1"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8pPr>
    <a:lvl9pPr marL="4875947" algn="l" defTabSz="1218987" rtl="0" eaLnBrk="1" latinLnBrk="0" hangingPunct="1">
      <a:defRPr sz="37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18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unzio, Joel D., P.E. (VDOT)" initials="DJDP(" lastIdx="2" clrIdx="0">
    <p:extLst>
      <p:ext uri="{19B8F6BF-5375-455C-9EA6-DF929625EA0E}">
        <p15:presenceInfo xmlns:p15="http://schemas.microsoft.com/office/powerpoint/2012/main" userId="S-1-5-21-3102109963-2641124013-111641105-1115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D"/>
    <a:srgbClr val="339966"/>
    <a:srgbClr val="FF8000"/>
    <a:srgbClr val="CCECFF"/>
    <a:srgbClr val="FF0000"/>
    <a:srgbClr val="99CCFF"/>
    <a:srgbClr val="61CE5C"/>
    <a:srgbClr val="EC4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9" autoAdjust="0"/>
    <p:restoredTop sz="78955" autoAdjust="0"/>
  </p:normalViewPr>
  <p:slideViewPr>
    <p:cSldViewPr snapToGrid="0">
      <p:cViewPr varScale="1">
        <p:scale>
          <a:sx n="81" d="100"/>
          <a:sy n="81" d="100"/>
        </p:scale>
        <p:origin x="78" y="480"/>
      </p:cViewPr>
      <p:guideLst>
        <p:guide orient="horz" pos="2160"/>
        <p:guide pos="2880"/>
        <p:guide pos="3839"/>
      </p:guideLst>
    </p:cSldViewPr>
  </p:slideViewPr>
  <p:outlineViewPr>
    <p:cViewPr>
      <p:scale>
        <a:sx n="33" d="100"/>
        <a:sy n="33" d="100"/>
      </p:scale>
      <p:origin x="48" y="21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980" y="-84"/>
      </p:cViewPr>
      <p:guideLst>
        <p:guide orient="horz" pos="2909"/>
        <p:guide pos="218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1"/>
            <a:ext cx="3007512" cy="46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t" anchorCtr="0" compatLnSpc="1">
            <a:prstTxWarp prst="textNoShape">
              <a:avLst/>
            </a:prstTxWarp>
          </a:bodyPr>
          <a:lstStyle>
            <a:lvl1pPr defTabSz="92844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1455" y="1"/>
            <a:ext cx="3007512" cy="46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t" anchorCtr="0" compatLnSpc="1">
            <a:prstTxWarp prst="textNoShape">
              <a:avLst/>
            </a:prstTxWarp>
          </a:bodyPr>
          <a:lstStyle>
            <a:lvl1pPr algn="r" defTabSz="92844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" y="8773958"/>
            <a:ext cx="3007512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b" anchorCtr="0" compatLnSpc="1">
            <a:prstTxWarp prst="textNoShape">
              <a:avLst/>
            </a:prstTxWarp>
          </a:bodyPr>
          <a:lstStyle>
            <a:lvl1pPr defTabSz="92844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1455" y="8773958"/>
            <a:ext cx="3007512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b" anchorCtr="0" compatLnSpc="1">
            <a:prstTxWarp prst="textNoShape">
              <a:avLst/>
            </a:prstTxWarp>
          </a:bodyPr>
          <a:lstStyle>
            <a:lvl1pPr algn="r" defTabSz="928444">
              <a:defRPr sz="1200"/>
            </a:lvl1pPr>
          </a:lstStyle>
          <a:p>
            <a:pPr>
              <a:defRPr/>
            </a:pPr>
            <a:fld id="{655E4B97-121D-43F4-B289-126E07306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068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1"/>
            <a:ext cx="3007512" cy="46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t" anchorCtr="0" compatLnSpc="1">
            <a:prstTxWarp prst="textNoShape">
              <a:avLst/>
            </a:prstTxWarp>
          </a:bodyPr>
          <a:lstStyle>
            <a:lvl1pPr defTabSz="92844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1455" y="1"/>
            <a:ext cx="3007512" cy="462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t" anchorCtr="0" compatLnSpc="1">
            <a:prstTxWarp prst="textNoShape">
              <a:avLst/>
            </a:prstTxWarp>
          </a:bodyPr>
          <a:lstStyle>
            <a:lvl1pPr algn="r" defTabSz="92844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2150"/>
            <a:ext cx="61547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5516" y="4387773"/>
            <a:ext cx="5087945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" y="8773958"/>
            <a:ext cx="3007512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b" anchorCtr="0" compatLnSpc="1">
            <a:prstTxWarp prst="textNoShape">
              <a:avLst/>
            </a:prstTxWarp>
          </a:bodyPr>
          <a:lstStyle>
            <a:lvl1pPr defTabSz="92844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1455" y="8773958"/>
            <a:ext cx="3007512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784" tIns="46393" rIns="92784" bIns="46393" numCol="1" anchor="b" anchorCtr="0" compatLnSpc="1">
            <a:prstTxWarp prst="textNoShape">
              <a:avLst/>
            </a:prstTxWarp>
          </a:bodyPr>
          <a:lstStyle>
            <a:lvl1pPr algn="r" defTabSz="928444">
              <a:defRPr sz="1200"/>
            </a:lvl1pPr>
          </a:lstStyle>
          <a:p>
            <a:pPr>
              <a:defRPr/>
            </a:pPr>
            <a:fld id="{39B098BF-144D-4EC8-B347-97E375702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683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87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84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02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3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6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78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82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8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689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73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9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71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89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50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21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Overview of todays</a:t>
            </a:r>
            <a:r>
              <a:rPr lang="en-US" baseline="0" dirty="0" smtClean="0"/>
              <a:t> presentation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B098BF-144D-4EC8-B347-97E37570237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74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61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10275-C30E-424D-9818-4904FC4296BB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C4D15-AB00-4121-80AA-57241058F1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07B6-E51C-48A0-97FC-225944DAE101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A7792-4D8A-4520-A01F-0798E7C323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4805-B359-4FEC-8560-C6BFC473E289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FCB98-52A8-4E19-BD17-00BFE10FC2B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werpointslidemasterback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75" y="2"/>
            <a:ext cx="12224800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09441" y="3505200"/>
            <a:ext cx="10969943" cy="1371600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945633" y="5029200"/>
            <a:ext cx="6297560" cy="990600"/>
          </a:xfrm>
        </p:spPr>
        <p:txBody>
          <a:bodyPr anchor="ctr"/>
          <a:lstStyle>
            <a:lvl1pPr marL="0" indent="0" algn="ctr">
              <a:defRPr sz="1900" b="0">
                <a:solidFill>
                  <a:srgbClr val="2D2015"/>
                </a:solidFill>
              </a:defRPr>
            </a:lvl1pPr>
          </a:lstStyle>
          <a:p>
            <a:r>
              <a:rPr lang="en-US" dirty="0"/>
              <a:t>Date</a:t>
            </a:r>
          </a:p>
          <a:p>
            <a:r>
              <a:rPr lang="en-US" dirty="0"/>
              <a:t>Name </a:t>
            </a:r>
          </a:p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71678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406294" y="1447800"/>
            <a:ext cx="1147781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324" y="304800"/>
            <a:ext cx="8938472" cy="1143000"/>
          </a:xfrm>
        </p:spPr>
        <p:txBody>
          <a:bodyPr/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600"/>
              </a:spcBef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735996AB-65E9-4F37-B33C-ACC45D0E1F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26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35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C208F3C2-7F30-46FB-BD88-56FBA013C2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62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603" y="228600"/>
            <a:ext cx="893847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0"/>
            <a:ext cx="5484971" cy="4343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61" y="1600200"/>
            <a:ext cx="5484971" cy="4343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3E3AD52F-CFF6-4055-966E-32FC0E1E0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098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7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2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2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DAC52E2C-2424-4101-BECA-60442B8EC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92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603" y="228600"/>
            <a:ext cx="8938472" cy="1143000"/>
          </a:xfrm>
        </p:spPr>
        <p:txBody>
          <a:bodyPr/>
          <a:lstStyle>
            <a:lvl1pPr>
              <a:defRPr sz="37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0F9AC0D8-9B9D-4B98-BC12-22D4FC6F9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42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82F5285B-AF0F-4518-99EC-928B02320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43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9" y="273050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3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9" y="1435103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9B63C05D-B178-4B3E-B702-910E44101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4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lang="en-US" sz="3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20" indent="-457120"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3291" indent="-304747">
              <a:buFont typeface="Calibri" pitchFamily="34" charset="0"/>
              <a:buChar char="‒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3733" indent="-304747">
              <a:defRPr/>
            </a:lvl4pPr>
            <a:lvl5pPr marL="2194176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F2E27-88E7-47B9-A397-A172567FBEFD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C2CFF-D539-4BBE-893F-922F7DBD4A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4800624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36736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8083C696-2742-4930-B803-01B312A94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31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177" y="228600"/>
            <a:ext cx="893847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72126533-675B-4F93-9AB0-F064ED9E0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04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9259" y="228600"/>
            <a:ext cx="2793272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28600"/>
            <a:ext cx="817667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spcBef>
                <a:spcPct val="20000"/>
              </a:spcBef>
              <a:buFontTx/>
              <a:buChar char="•"/>
              <a:defRPr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1AB9744E-56F1-4123-894B-5CFF3DA96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52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61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10275-C30E-424D-9818-4904FC4296BB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C4D15-AB00-4121-80AA-57241058F1B3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32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lang="en-US" sz="3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20" indent="-457120"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3291" indent="-304747">
              <a:buFont typeface="Calibri" pitchFamily="34" charset="0"/>
              <a:buChar char="‒"/>
              <a:defRPr lang="en-US" sz="32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23733" indent="-304747">
              <a:defRPr/>
            </a:lvl4pPr>
            <a:lvl5pPr marL="2194176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F2E27-88E7-47B9-A397-A172567FBEFD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C2CFF-D539-4BBE-893F-922F7DBD4AE7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544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35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2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58162-1607-4D92-ACA1-14E64C8DA167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2E781-7262-4C9D-901E-8B619E7D3801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845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2133601"/>
            <a:ext cx="5383398" cy="41148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2133601"/>
            <a:ext cx="5383398" cy="41148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ED1BE-B951-49BC-BEA9-0538D762E3B3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811E7-49B9-4C83-9816-1234E97D319C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1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2179661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982912"/>
            <a:ext cx="5385514" cy="32654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2" y="2179661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2" y="2971800"/>
            <a:ext cx="5387630" cy="32766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F69B3-6076-4161-91CE-A541D164137B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B82DE-DAB4-4880-997D-FD8E3A5DA513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33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50A6B-679B-464E-87FA-19B86FDBD36A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8804-D338-4007-A542-1F473FC330EB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95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FB9F1-3A94-463F-9BDE-91235B02D7C2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6C99-46FF-4B7F-9F0A-B1BEDF0C21D5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8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35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2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58162-1607-4D92-ACA1-14E64C8DA167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2E781-7262-4C9D-901E-8B619E7D38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9" y="666754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219201"/>
            <a:ext cx="6813892" cy="49530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9" y="1938340"/>
            <a:ext cx="4010039" cy="4233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FD52-B1D6-4934-BE6B-5D0DB08D879E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3049-CA4C-4120-9C63-D17CFC2E2A13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561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5334024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1143000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90076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966B-78E4-4475-BB27-5FFE0D839820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59550-EBB1-4AFC-B09A-865D2D1DAA8A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525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F07B6-E51C-48A0-97FC-225944DAE101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A7792-4D8A-4520-A01F-0798E7C323CA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4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C4805-B359-4FEC-8560-C6BFC473E289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F497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FCB98-52A8-4E19-BD17-00BFE10FC2B9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47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15" y="2763218"/>
            <a:ext cx="4989800" cy="133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9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rgbClr val="0E379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rgbClr val="0E3793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640" y="457533"/>
            <a:ext cx="905363" cy="2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18B0AFA-DAA8-834C-B45F-6B0498C180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2050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4419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23894-2F61-4C37-A959-A5AEBB6864F6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441" y="4648200"/>
            <a:ext cx="1117309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1400410-10F9-C84A-9DF3-9458A145B9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02468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3429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3657600"/>
            <a:ext cx="1117309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9441" y="4343400"/>
            <a:ext cx="11173090" cy="167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1A1B182-E60A-8E4B-92A8-FF07D3A0C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36124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371600"/>
            <a:ext cx="12188825" cy="4953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AC3D8-46A2-46F8-85B9-2BE2B1EDE077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6A1BF83-D414-F84D-8096-BCC67E77A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7081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2133601"/>
            <a:ext cx="5383398" cy="41148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2133601"/>
            <a:ext cx="5383398" cy="41148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ED1BE-B951-49BC-BEA9-0538D762E3B3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811E7-49B9-4C83-9816-1234E97D3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66C950F-6E8E-A74F-8F0F-42A1A8754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86979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7DFD5-6371-410C-A822-8EE9061B7849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88825" cy="63246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551495" y="3810000"/>
            <a:ext cx="5231037" cy="20574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79A0CA3-F894-E845-A9DF-D7A2587EDF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6590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9" y="273050"/>
            <a:ext cx="4875529" cy="11620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9" y="1435103"/>
            <a:ext cx="4875529" cy="4691063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4412" y="0"/>
            <a:ext cx="6094413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2145A41A-CCA6-C142-9007-8D084F698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69396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3873" y="273050"/>
            <a:ext cx="4875529" cy="11620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03873" y="1435103"/>
            <a:ext cx="4875529" cy="4691063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6094413" cy="63246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B4119A0-5B6B-2448-AF0E-21893EC6E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413654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9" y="273050"/>
            <a:ext cx="4875529" cy="11620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9" y="1435103"/>
            <a:ext cx="4875529" cy="4691063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094417" y="-12698"/>
            <a:ext cx="311069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0839" y="2"/>
            <a:ext cx="311069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094417" y="3096421"/>
            <a:ext cx="311069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090839" y="3096421"/>
            <a:ext cx="311069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69C9084-3E34-5747-A9FF-86DC7B7EB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7909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3086" y="273050"/>
            <a:ext cx="4875529" cy="11620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53086" y="1435103"/>
            <a:ext cx="4875529" cy="4691063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" y="-12698"/>
            <a:ext cx="3110690" cy="322818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996424" y="2"/>
            <a:ext cx="3110690" cy="322818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" y="3096421"/>
            <a:ext cx="3110690" cy="3228180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996424" y="3096421"/>
            <a:ext cx="3110690" cy="3228180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C835784-1329-A849-9592-4F75E201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7916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098" y="381002"/>
            <a:ext cx="2602818" cy="2715420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5"/>
            <a:ext cx="3072600" cy="3188651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32" y="4"/>
            <a:ext cx="3060361" cy="3175951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3072604" y="3182073"/>
            <a:ext cx="3028162" cy="3142535"/>
          </a:xfr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173364" y="3182073"/>
            <a:ext cx="3028162" cy="3142535"/>
          </a:xfrm>
          <a:solidFill>
            <a:schemeClr val="bg1">
              <a:lumMod val="6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2860" y="381002"/>
            <a:ext cx="2602818" cy="2715420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7"/>
          </p:nvPr>
        </p:nvSpPr>
        <p:spPr>
          <a:xfrm>
            <a:off x="355511" y="3429001"/>
            <a:ext cx="2602818" cy="2715420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8"/>
          </p:nvPr>
        </p:nvSpPr>
        <p:spPr>
          <a:xfrm>
            <a:off x="6323184" y="3429001"/>
            <a:ext cx="2602818" cy="2715420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09625882-5A05-2449-A81C-26FA736DC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25958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82098" y="381000"/>
            <a:ext cx="2602818" cy="5714999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-12698"/>
            <a:ext cx="3072600" cy="6337299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094432" y="3"/>
            <a:ext cx="3060361" cy="6324599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9382860" y="381000"/>
            <a:ext cx="2602818" cy="5714999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25DE432-BEC8-1947-A523-9C2E7A94A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42262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551494" y="2438400"/>
            <a:ext cx="5027890" cy="3200400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-2443" y="1371602"/>
            <a:ext cx="6100762" cy="4953001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441" y="533400"/>
            <a:ext cx="1117309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74C5D03-A95F-564F-B351-042DC584F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637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6"/>
          </p:nvPr>
        </p:nvSpPr>
        <p:spPr>
          <a:xfrm>
            <a:off x="609441" y="2438400"/>
            <a:ext cx="5027890" cy="3200400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9"/>
          </p:nvPr>
        </p:nvSpPr>
        <p:spPr>
          <a:xfrm>
            <a:off x="6094418" y="1371602"/>
            <a:ext cx="6100762" cy="4953001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441" y="533400"/>
            <a:ext cx="1117309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DE9F56B-9E9E-6648-8441-958F0C0E0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2781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2179661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982912"/>
            <a:ext cx="5385514" cy="32654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2" y="2179661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2" y="2971800"/>
            <a:ext cx="5387630" cy="3276600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F69B3-6076-4161-91CE-A541D164137B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B82DE-DAB4-4880-997D-FD8E3A5DA5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9" y="273050"/>
            <a:ext cx="4875529" cy="11620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9" y="1435103"/>
            <a:ext cx="4875529" cy="4691063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6094412" y="0"/>
            <a:ext cx="6094413" cy="63246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D2A8DF4-3EBD-6545-8562-0E83C8A75C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2892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0" y="1295400"/>
            <a:ext cx="12188825" cy="502920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 bwMode="auto">
          <a:xfrm>
            <a:off x="609441" y="533400"/>
            <a:ext cx="1117309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408D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8000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kern="0"/>
              <a:t>Click to edit Master title style</a:t>
            </a:r>
            <a:endParaRPr lang="en-US" kern="0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5AC5F6F-EBB0-6F49-8C96-8FAC3437C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478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2"/>
          </p:nvPr>
        </p:nvSpPr>
        <p:spPr>
          <a:xfrm>
            <a:off x="0" y="1295400"/>
            <a:ext cx="12188825" cy="502920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441" y="533400"/>
            <a:ext cx="1117309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4CA808D4-F0B2-9945-9B47-97BBC94A9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1114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2"/>
          </p:nvPr>
        </p:nvSpPr>
        <p:spPr>
          <a:xfrm>
            <a:off x="0" y="1295400"/>
            <a:ext cx="12188825" cy="5029200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441" y="533400"/>
            <a:ext cx="11173090" cy="5334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4DDC869-E55C-2043-9BB4-AD791F9CD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16938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1"/>
          </p:nvPr>
        </p:nvSpPr>
        <p:spPr>
          <a:xfrm>
            <a:off x="609441" y="1295400"/>
            <a:ext cx="11173090" cy="4800600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F4FD0AC-E5B7-2449-871F-D45FF202E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33478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219200"/>
            <a:ext cx="5484971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61" y="1219200"/>
            <a:ext cx="5484971" cy="47244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F6647-AE92-4454-80D2-E2C2F9DF8C7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FAC938D-D8EB-194E-9FD2-C30B02D7A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42886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9" y="273050"/>
            <a:ext cx="4875529" cy="11620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32" y="4"/>
            <a:ext cx="6094411" cy="632459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9" y="1435103"/>
            <a:ext cx="4875529" cy="4691063"/>
          </a:xfrm>
        </p:spPr>
        <p:txBody>
          <a:bodyPr/>
          <a:lstStyle>
            <a:lvl1pPr marL="0" indent="0">
              <a:buNone/>
              <a:defRPr sz="3200" b="0">
                <a:solidFill>
                  <a:schemeClr val="bg2"/>
                </a:solidFill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FB63A-21CB-4A4B-8459-1638A80B45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D690D1E6-AD6F-8B40-8647-E7178C48A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5675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9C93-6A38-4A55-A434-A99FA1DFD39E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BE4246B-C6EF-1740-B845-BED736C082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89133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69943" y="228600"/>
            <a:ext cx="812588" cy="57150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28600"/>
            <a:ext cx="10055781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306E3-FDEF-49FA-A1B1-E5156458F359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638F40F-64D6-324A-BA4E-0BD67E610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304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40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15" y="2783077"/>
            <a:ext cx="4989800" cy="13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50A6B-679B-464E-87FA-19B86FDBD36A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68804-D338-4007-A542-1F473FC330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15" y="2783077"/>
            <a:ext cx="4989800" cy="13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2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1_Section Header">
    <p:bg>
      <p:bgPr>
        <a:solidFill>
          <a:srgbClr val="FE5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0040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Section Header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0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5_Section Header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5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6_Section Header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7_Section Header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4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8_Section Header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FB9F1-3A94-463F-9BDE-91235B02D7C2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06C99-46FF-4B7F-9F0A-B1BEDF0C21D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9_Section Header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2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0_Section Header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9" y="4406929"/>
            <a:ext cx="6756756" cy="1079499"/>
          </a:xfrm>
        </p:spPr>
        <p:txBody>
          <a:bodyPr wrap="square" lIns="0" tIns="0" rIns="0" bIns="0" anchor="b" anchorCtr="0"/>
          <a:lstStyle>
            <a:lvl1pPr algn="l">
              <a:defRPr sz="43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776" y="5486430"/>
            <a:ext cx="6695813" cy="380999"/>
          </a:xfrm>
        </p:spPr>
        <p:txBody>
          <a:bodyPr lIns="121899" tIns="0" rIns="0" bIns="0" anchor="ctr" anchorCtr="0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609493" indent="0">
              <a:buNone/>
              <a:defRPr sz="2400"/>
            </a:lvl2pPr>
            <a:lvl3pPr marL="1218987" indent="0">
              <a:buNone/>
              <a:defRPr sz="2100"/>
            </a:lvl3pPr>
            <a:lvl4pPr marL="1828480" indent="0">
              <a:buNone/>
              <a:defRPr sz="1900"/>
            </a:lvl4pPr>
            <a:lvl5pPr marL="2437973" indent="0">
              <a:buNone/>
              <a:defRPr sz="1900"/>
            </a:lvl5pPr>
            <a:lvl6pPr marL="3047467" indent="0">
              <a:buNone/>
              <a:defRPr sz="1900"/>
            </a:lvl6pPr>
            <a:lvl7pPr marL="3656960" indent="0">
              <a:buNone/>
              <a:defRPr sz="1900"/>
            </a:lvl7pPr>
            <a:lvl8pPr marL="4266453" indent="0">
              <a:buNone/>
              <a:defRPr sz="1900"/>
            </a:lvl8pPr>
            <a:lvl9pPr marL="4875947" indent="0">
              <a:buNone/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962854" y="5486429"/>
            <a:ext cx="60943" cy="381001"/>
          </a:xfrm>
          <a:prstGeom prst="rect">
            <a:avLst/>
          </a:prstGeom>
          <a:solidFill>
            <a:srgbClr val="FE581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99" tIns="60949" rIns="121899" bIns="60949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60AA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222" y="457200"/>
            <a:ext cx="914162" cy="24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Color Fill">
    <p:bg>
      <p:bgPr>
        <a:solidFill>
          <a:srgbClr val="FD58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2D7870A-C449-A54F-A88C-DFE240860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33849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Color Fill">
    <p:bg>
      <p:bgPr>
        <a:solidFill>
          <a:srgbClr val="A62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05C8B59-BF9C-8D40-9DA8-D6A3A9BFFA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2027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Color Fill">
    <p:bg>
      <p:bgPr>
        <a:solidFill>
          <a:srgbClr val="9F9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9984F44-06D3-004B-B146-6A5289353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36208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olor Fill">
    <p:bg>
      <p:bgPr>
        <a:solidFill>
          <a:srgbClr val="8B8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71027" y="6520569"/>
            <a:ext cx="7732285" cy="131367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5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olor Fill">
    <p:bg>
      <p:bgPr>
        <a:solidFill>
          <a:srgbClr val="7E85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2620ED1-6B52-B945-90C5-D303787B9B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998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Color Fill">
    <p:bg>
      <p:bgPr>
        <a:solidFill>
          <a:srgbClr val="94BB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2FD7352-68AA-0145-965E-97D6722CD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55555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Color Fill">
    <p:bg>
      <p:bgPr>
        <a:solidFill>
          <a:srgbClr val="2D62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3248536-0BB9-C948-AC94-7608E3D85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85347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Color Fill">
    <p:bg>
      <p:bgPr>
        <a:solidFill>
          <a:srgbClr val="40BA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67272AF-E52A-D44D-9B1C-3EFE47A192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2971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9" y="666754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219201"/>
            <a:ext cx="6813892" cy="4953000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9" y="1938340"/>
            <a:ext cx="4010039" cy="4233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8FD52-B1D6-4934-BE6B-5D0DB08D879E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3049-CA4C-4120-9C63-D17CFC2E2A1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Color Fill">
    <p:bg>
      <p:bgPr>
        <a:solidFill>
          <a:srgbClr val="B113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5236F00-CC38-6344-87B3-01B4A749F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34811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Color Fill">
    <p:bg>
      <p:bgPr>
        <a:solidFill>
          <a:srgbClr val="E4A61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7C053E1-095E-074A-B7A4-A06A9014D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297060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Color Fill">
    <p:bg>
      <p:bgPr>
        <a:solidFill>
          <a:srgbClr val="0E3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7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700">
                <a:solidFill>
                  <a:schemeClr val="bg1"/>
                </a:solidFill>
              </a:defRPr>
            </a:lvl3pPr>
            <a:lvl4pPr>
              <a:defRPr sz="2700">
                <a:solidFill>
                  <a:schemeClr val="bg1"/>
                </a:solidFill>
              </a:defRPr>
            </a:lvl4pPr>
            <a:lvl5pPr>
              <a:defRPr sz="2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973C-A8FB-4726-9A82-AA4992463DE4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8773859-50C2-BF44-8D49-874F36855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6865" y="6515387"/>
            <a:ext cx="5180251" cy="136524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1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</a:p>
        </p:txBody>
      </p:sp>
    </p:spTree>
    <p:extLst>
      <p:ext uri="{BB962C8B-B14F-4D97-AF65-F5344CB8AC3E}">
        <p14:creationId xmlns:p14="http://schemas.microsoft.com/office/powerpoint/2010/main" val="137125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6" y="5334024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6" y="1143000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6" y="5900762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8966B-78E4-4475-BB27-5FFE0D839820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59550-EBB1-4AFC-B09A-865D2D1DAA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7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8" Type="http://schemas.openxmlformats.org/officeDocument/2006/relationships/slideLayout" Target="../slideLayouts/slideLayout41.xml"/><Relationship Id="rId51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88825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9144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1" y="2209800"/>
            <a:ext cx="1096994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2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84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C14B0F-3453-414E-BBCE-6FBFF2ECE92A}" type="datetimeFigureOut">
              <a:rPr lang="en-US"/>
              <a:pPr>
                <a:defRPr/>
              </a:pPr>
              <a:t>3/13/2019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84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84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733451-C0F4-4C1F-88E2-9333D3DC9F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9014653" y="234951"/>
            <a:ext cx="3247000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>
              <a:defRPr/>
            </a:pPr>
            <a:r>
              <a:rPr lang="en-US" sz="4300">
                <a:solidFill>
                  <a:schemeClr val="bg1"/>
                </a:solidFill>
              </a:rPr>
              <a:t>Inside</a:t>
            </a:r>
            <a:r>
              <a:rPr lang="en-US" sz="4300" b="1">
                <a:solidFill>
                  <a:schemeClr val="bg1"/>
                </a:solidFill>
              </a:rPr>
              <a:t>VDOT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5pPr>
      <a:lvl6pPr marL="609493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6pPr>
      <a:lvl7pPr marL="1218987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7pPr>
      <a:lvl8pPr marL="182848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8pPr>
      <a:lvl9pPr marL="2437973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9pPr>
    </p:titleStyle>
    <p:bodyStyle>
      <a:lvl1pPr marL="486748" indent="-3640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370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364003" indent="-3640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3200" kern="1200" dirty="0">
          <a:solidFill>
            <a:schemeClr val="tx2"/>
          </a:solidFill>
          <a:latin typeface="+mn-lt"/>
          <a:ea typeface="+mn-ea"/>
          <a:cs typeface="+mn-cs"/>
        </a:defRPr>
      </a:lvl2pPr>
      <a:lvl3pPr marL="1005241" indent="-4571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3200" kern="1200" dirty="0">
          <a:solidFill>
            <a:schemeClr val="tx2"/>
          </a:solidFill>
          <a:latin typeface="+mn-lt"/>
          <a:ea typeface="+mn-ea"/>
          <a:cs typeface="+mn-cs"/>
        </a:defRPr>
      </a:lvl3pPr>
      <a:lvl4pPr marL="1676107" indent="-4571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2"/>
          </a:solidFill>
          <a:latin typeface="+mn-lt"/>
          <a:ea typeface="+mn-ea"/>
          <a:cs typeface="+mn-cs"/>
        </a:defRPr>
      </a:lvl4pPr>
      <a:lvl5pPr marL="2344856" indent="-4571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en-US" sz="2700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44059" y="228600"/>
            <a:ext cx="893847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600200"/>
            <a:ext cx="1117309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43192" y="6248400"/>
            <a:ext cx="2539339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300">
                <a:solidFill>
                  <a:srgbClr val="2D2015"/>
                </a:solidFill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A1349958-7EE1-4DED-8E5E-C1BA12058C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6" descr="_vdotDRPT02-0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30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2"/>
          </a:solidFill>
          <a:latin typeface="Arial" charset="0"/>
          <a:ea typeface="ＭＳ Ｐゴシック" pitchFamily="1" charset="-128"/>
        </a:defRPr>
      </a:lvl5pPr>
      <a:lvl6pPr marL="609493" algn="ctr" rtl="0" fontAlgn="base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1218987" algn="ctr" rtl="0" fontAlgn="base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828480" algn="ctr" rtl="0" fontAlgn="base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2437973" algn="ctr" rtl="0" fontAlgn="base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457120" indent="-457120" algn="l" rtl="0" eaLnBrk="0" fontAlgn="base" hangingPunct="0">
        <a:spcBef>
          <a:spcPct val="20000"/>
        </a:spcBef>
        <a:spcAft>
          <a:spcPct val="0"/>
        </a:spcAft>
        <a:defRPr b="1">
          <a:solidFill>
            <a:srgbClr val="2D2015"/>
          </a:solidFill>
          <a:latin typeface="+mn-lt"/>
          <a:ea typeface="+mn-ea"/>
          <a:cs typeface="+mn-cs"/>
        </a:defRPr>
      </a:lvl1pPr>
      <a:lvl2pPr marL="990427" indent="-380933" algn="l" rtl="0" eaLnBrk="0" fontAlgn="base" hangingPunct="0">
        <a:spcBef>
          <a:spcPct val="20000"/>
        </a:spcBef>
        <a:spcAft>
          <a:spcPct val="0"/>
        </a:spcAft>
        <a:defRPr sz="2100" b="1">
          <a:solidFill>
            <a:srgbClr val="2D2015"/>
          </a:solidFill>
          <a:latin typeface="+mn-lt"/>
          <a:ea typeface="+mn-ea"/>
        </a:defRPr>
      </a:lvl2pPr>
      <a:lvl3pPr marL="1523733" indent="-304747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rgbClr val="2D2015"/>
          </a:solidFill>
          <a:latin typeface="+mn-lt"/>
          <a:ea typeface="+mn-ea"/>
        </a:defRPr>
      </a:lvl3pPr>
      <a:lvl4pPr marL="2133227" indent="-304747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2D2015"/>
          </a:solidFill>
          <a:latin typeface="+mn-lt"/>
          <a:ea typeface="+mn-ea"/>
        </a:defRPr>
      </a:lvl4pPr>
      <a:lvl5pPr marL="2742720" indent="-304747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rgbClr val="2D2015"/>
          </a:solidFill>
          <a:latin typeface="+mn-lt"/>
          <a:ea typeface="+mn-ea"/>
        </a:defRPr>
      </a:lvl5pPr>
      <a:lvl6pPr marL="3352213" indent="-304747" algn="l" rtl="0" fontAlgn="base">
        <a:spcBef>
          <a:spcPct val="20000"/>
        </a:spcBef>
        <a:spcAft>
          <a:spcPct val="0"/>
        </a:spcAft>
        <a:buChar char="»"/>
        <a:defRPr sz="1900">
          <a:solidFill>
            <a:srgbClr val="00408D"/>
          </a:solidFill>
          <a:latin typeface="+mn-lt"/>
          <a:ea typeface="+mn-ea"/>
        </a:defRPr>
      </a:lvl6pPr>
      <a:lvl7pPr marL="3961707" indent="-304747" algn="l" rtl="0" fontAlgn="base">
        <a:spcBef>
          <a:spcPct val="20000"/>
        </a:spcBef>
        <a:spcAft>
          <a:spcPct val="0"/>
        </a:spcAft>
        <a:buChar char="»"/>
        <a:defRPr sz="1900">
          <a:solidFill>
            <a:srgbClr val="00408D"/>
          </a:solidFill>
          <a:latin typeface="+mn-lt"/>
          <a:ea typeface="+mn-ea"/>
        </a:defRPr>
      </a:lvl7pPr>
      <a:lvl8pPr marL="4571200" indent="-304747" algn="l" rtl="0" fontAlgn="base">
        <a:spcBef>
          <a:spcPct val="20000"/>
        </a:spcBef>
        <a:spcAft>
          <a:spcPct val="0"/>
        </a:spcAft>
        <a:buChar char="»"/>
        <a:defRPr sz="1900">
          <a:solidFill>
            <a:srgbClr val="00408D"/>
          </a:solidFill>
          <a:latin typeface="+mn-lt"/>
          <a:ea typeface="+mn-ea"/>
        </a:defRPr>
      </a:lvl8pPr>
      <a:lvl9pPr marL="5180693" indent="-304747" algn="l" rtl="0" fontAlgn="base">
        <a:spcBef>
          <a:spcPct val="20000"/>
        </a:spcBef>
        <a:spcAft>
          <a:spcPct val="0"/>
        </a:spcAft>
        <a:buChar char="»"/>
        <a:defRPr sz="19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88825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914400"/>
            <a:ext cx="109699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41" y="2209800"/>
            <a:ext cx="1096994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2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84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C14B0F-3453-414E-BBCE-6FBFF2ECE92A}" type="datetimeFigureOut">
              <a:rPr lang="en-US">
                <a:solidFill>
                  <a:srgbClr val="1F497D"/>
                </a:solidFill>
              </a:rPr>
              <a:pPr>
                <a:defRPr/>
              </a:pPr>
              <a:t>3/13/2019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84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1F497D"/>
                </a:solidFill>
              </a:rPr>
              <a:t>New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6" y="6356384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733451-C0F4-4C1F-88E2-9333D3DC9F81}" type="slidenum">
              <a:rPr lang="en-US">
                <a:solidFill>
                  <a:srgbClr val="1F497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9014653" y="234951"/>
            <a:ext cx="3247000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>
              <a:defRPr/>
            </a:pPr>
            <a:r>
              <a:rPr lang="en-US" sz="4300">
                <a:solidFill>
                  <a:prstClr val="white"/>
                </a:solidFill>
              </a:rPr>
              <a:t>Inside</a:t>
            </a:r>
            <a:r>
              <a:rPr lang="en-US" sz="4300" b="1">
                <a:solidFill>
                  <a:prstClr val="white"/>
                </a:solidFill>
              </a:rPr>
              <a:t>VDOT</a:t>
            </a:r>
          </a:p>
        </p:txBody>
      </p:sp>
    </p:spTree>
    <p:extLst>
      <p:ext uri="{BB962C8B-B14F-4D97-AF65-F5344CB8AC3E}">
        <p14:creationId xmlns:p14="http://schemas.microsoft.com/office/powerpoint/2010/main" val="256900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5pPr>
      <a:lvl6pPr marL="609493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6pPr>
      <a:lvl7pPr marL="1218987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7pPr>
      <a:lvl8pPr marL="1828480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8pPr>
      <a:lvl9pPr marL="2437973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Calibri" pitchFamily="34" charset="0"/>
        </a:defRPr>
      </a:lvl9pPr>
    </p:titleStyle>
    <p:bodyStyle>
      <a:lvl1pPr marL="486748" indent="-3640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3700" kern="1200" dirty="0">
          <a:solidFill>
            <a:schemeClr val="tx2"/>
          </a:solidFill>
          <a:latin typeface="+mn-lt"/>
          <a:ea typeface="+mn-ea"/>
          <a:cs typeface="+mn-cs"/>
        </a:defRPr>
      </a:lvl1pPr>
      <a:lvl2pPr marL="364003" indent="-36400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lang="en-US" sz="3200" kern="1200" dirty="0">
          <a:solidFill>
            <a:schemeClr val="tx2"/>
          </a:solidFill>
          <a:latin typeface="+mn-lt"/>
          <a:ea typeface="+mn-ea"/>
          <a:cs typeface="+mn-cs"/>
        </a:defRPr>
      </a:lvl2pPr>
      <a:lvl3pPr marL="1005241" indent="-4571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lang="en-US" sz="3200" kern="1200" dirty="0">
          <a:solidFill>
            <a:schemeClr val="tx2"/>
          </a:solidFill>
          <a:latin typeface="+mn-lt"/>
          <a:ea typeface="+mn-ea"/>
          <a:cs typeface="+mn-cs"/>
        </a:defRPr>
      </a:lvl3pPr>
      <a:lvl4pPr marL="1676107" indent="-4571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700" kern="1200">
          <a:solidFill>
            <a:schemeClr val="tx2"/>
          </a:solidFill>
          <a:latin typeface="+mn-lt"/>
          <a:ea typeface="+mn-ea"/>
          <a:cs typeface="+mn-cs"/>
        </a:defRPr>
      </a:lvl4pPr>
      <a:lvl5pPr marL="2344856" indent="-45712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lang="en-US" sz="2700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441" y="533400"/>
            <a:ext cx="1117309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441" y="1257586"/>
            <a:ext cx="11173090" cy="4686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76237" y="6515415"/>
            <a:ext cx="406294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fld id="{E5A7BD8E-398B-4885-B8B4-FE8D9333EDDD}" type="slidenum">
              <a:rPr lang="en-US">
                <a:solidFill>
                  <a:srgbClr val="FFFFFF">
                    <a:lumMod val="6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324600"/>
            <a:ext cx="12188825" cy="0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828324" y="6515387"/>
            <a:ext cx="0" cy="13652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581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6D9B5CE-2B4D-FC4B-966E-7FF925A8D9F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7" y="6462029"/>
            <a:ext cx="905363" cy="2432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E14340-22A0-3D47-94AC-8C9BF4948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4071" y="6416703"/>
            <a:ext cx="601721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3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0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  <p:sldLayoutId id="2147484260" r:id="rId12"/>
    <p:sldLayoutId id="2147484261" r:id="rId13"/>
    <p:sldLayoutId id="2147484262" r:id="rId14"/>
    <p:sldLayoutId id="2147484263" r:id="rId15"/>
    <p:sldLayoutId id="2147484264" r:id="rId16"/>
    <p:sldLayoutId id="2147484265" r:id="rId17"/>
    <p:sldLayoutId id="2147484266" r:id="rId18"/>
    <p:sldLayoutId id="2147484267" r:id="rId19"/>
    <p:sldLayoutId id="2147484268" r:id="rId20"/>
    <p:sldLayoutId id="2147484269" r:id="rId21"/>
    <p:sldLayoutId id="2147484270" r:id="rId22"/>
    <p:sldLayoutId id="2147484271" r:id="rId23"/>
    <p:sldLayoutId id="2147484272" r:id="rId24"/>
    <p:sldLayoutId id="2147484273" r:id="rId25"/>
    <p:sldLayoutId id="2147484274" r:id="rId26"/>
    <p:sldLayoutId id="2147484275" r:id="rId27"/>
    <p:sldLayoutId id="2147484276" r:id="rId28"/>
    <p:sldLayoutId id="2147484277" r:id="rId29"/>
    <p:sldLayoutId id="2147484278" r:id="rId30"/>
    <p:sldLayoutId id="2147484279" r:id="rId31"/>
    <p:sldLayoutId id="2147484280" r:id="rId32"/>
    <p:sldLayoutId id="2147484281" r:id="rId33"/>
    <p:sldLayoutId id="2147484282" r:id="rId34"/>
    <p:sldLayoutId id="2147484283" r:id="rId35"/>
    <p:sldLayoutId id="2147484284" r:id="rId36"/>
    <p:sldLayoutId id="2147484285" r:id="rId37"/>
    <p:sldLayoutId id="2147484286" r:id="rId38"/>
    <p:sldLayoutId id="2147484287" r:id="rId39"/>
    <p:sldLayoutId id="2147484288" r:id="rId40"/>
    <p:sldLayoutId id="2147484289" r:id="rId41"/>
    <p:sldLayoutId id="2147484290" r:id="rId42"/>
    <p:sldLayoutId id="2147484291" r:id="rId43"/>
    <p:sldLayoutId id="2147484292" r:id="rId44"/>
    <p:sldLayoutId id="2147484293" r:id="rId45"/>
    <p:sldLayoutId id="2147484294" r:id="rId46"/>
    <p:sldLayoutId id="2147484295" r:id="rId47"/>
    <p:sldLayoutId id="2147484296" r:id="rId48"/>
    <p:sldLayoutId id="2147484297" r:id="rId4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300" b="1">
          <a:solidFill>
            <a:srgbClr val="00408D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5pPr>
      <a:lvl6pPr marL="609493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6pPr>
      <a:lvl7pPr marL="1218987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7pPr>
      <a:lvl8pPr marL="182848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8pPr>
      <a:lvl9pPr marL="2437973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8000"/>
          </a:solidFill>
          <a:latin typeface="Arial" charset="0"/>
          <a:ea typeface="ＭＳ Ｐゴシック" pitchFamily="1" charset="-128"/>
        </a:defRPr>
      </a:lvl9pPr>
    </p:titleStyle>
    <p:bodyStyle>
      <a:lvl1pPr marL="457120" indent="-457120" algn="l" rtl="0" eaLnBrk="1" fontAlgn="base" hangingPunct="1">
        <a:spcBef>
          <a:spcPct val="20000"/>
        </a:spcBef>
        <a:spcAft>
          <a:spcPct val="0"/>
        </a:spcAft>
        <a:defRPr sz="3200" b="1">
          <a:solidFill>
            <a:srgbClr val="FE5815"/>
          </a:solidFill>
          <a:latin typeface="+mn-lt"/>
          <a:ea typeface="+mn-ea"/>
          <a:cs typeface="+mn-cs"/>
        </a:defRPr>
      </a:lvl1pPr>
      <a:lvl2pPr marL="990427" indent="-380933" algn="l" rtl="0" eaLnBrk="1" fontAlgn="base" hangingPunct="1">
        <a:spcBef>
          <a:spcPct val="20000"/>
        </a:spcBef>
        <a:spcAft>
          <a:spcPct val="0"/>
        </a:spcAft>
        <a:defRPr sz="2700" b="1">
          <a:solidFill>
            <a:srgbClr val="00408D"/>
          </a:solidFill>
          <a:latin typeface="+mn-lt"/>
          <a:ea typeface="+mn-ea"/>
        </a:defRPr>
      </a:lvl2pPr>
      <a:lvl3pPr marL="1523733" indent="-304747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2133227" indent="-304747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2"/>
          </a:solidFill>
          <a:latin typeface="+mn-lt"/>
          <a:ea typeface="+mn-ea"/>
        </a:defRPr>
      </a:lvl4pPr>
      <a:lvl5pPr marL="2742720" indent="-304747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2"/>
          </a:solidFill>
          <a:latin typeface="+mn-lt"/>
          <a:ea typeface="+mn-ea"/>
        </a:defRPr>
      </a:lvl5pPr>
      <a:lvl6pPr marL="3352213" indent="-304747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rgbClr val="00408D"/>
          </a:solidFill>
          <a:latin typeface="+mn-lt"/>
          <a:ea typeface="+mn-ea"/>
        </a:defRPr>
      </a:lvl6pPr>
      <a:lvl7pPr marL="3961707" indent="-304747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rgbClr val="00408D"/>
          </a:solidFill>
          <a:latin typeface="+mn-lt"/>
          <a:ea typeface="+mn-ea"/>
        </a:defRPr>
      </a:lvl7pPr>
      <a:lvl8pPr marL="4571200" indent="-304747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rgbClr val="00408D"/>
          </a:solidFill>
          <a:latin typeface="+mn-lt"/>
          <a:ea typeface="+mn-ea"/>
        </a:defRPr>
      </a:lvl8pPr>
      <a:lvl9pPr marL="5180693" indent="-304747" algn="l" rtl="0" eaLnBrk="1" fontAlgn="base" hangingPunct="1">
        <a:spcBef>
          <a:spcPct val="20000"/>
        </a:spcBef>
        <a:spcAft>
          <a:spcPct val="0"/>
        </a:spcAft>
        <a:buChar char="»"/>
        <a:defRPr sz="1900">
          <a:solidFill>
            <a:srgbClr val="00408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43" y="238128"/>
            <a:ext cx="11928367" cy="58854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I-64  Exit 124 Diverging Diamond Interchange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4559" y="4323060"/>
            <a:ext cx="626812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Cost- </a:t>
            </a:r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$18.4M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Award Contract-June 2019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Complete-Spring 2023</a:t>
            </a:r>
            <a:endParaRPr lang="en-US" b="1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890028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Crozet Ave and Tabor Street Morning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52" y="1509465"/>
            <a:ext cx="11675660" cy="3620675"/>
          </a:xfrm>
        </p:spPr>
      </p:pic>
    </p:spTree>
    <p:extLst>
      <p:ext uri="{BB962C8B-B14F-4D97-AF65-F5344CB8AC3E}">
        <p14:creationId xmlns:p14="http://schemas.microsoft.com/office/powerpoint/2010/main" val="5783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890028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Crozet Ave and Tabor Street Afternoon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07" y="1496291"/>
            <a:ext cx="11711056" cy="3087584"/>
          </a:xfrm>
        </p:spPr>
      </p:pic>
    </p:spTree>
    <p:extLst>
      <p:ext uri="{BB962C8B-B14F-4D97-AF65-F5344CB8AC3E}">
        <p14:creationId xmlns:p14="http://schemas.microsoft.com/office/powerpoint/2010/main" val="9207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890028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Crozet Ave and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Jarmans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 Gap Road Morning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98" y="1550409"/>
            <a:ext cx="11652238" cy="2997840"/>
          </a:xfrm>
        </p:spPr>
      </p:pic>
    </p:spTree>
    <p:extLst>
      <p:ext uri="{BB962C8B-B14F-4D97-AF65-F5344CB8AC3E}">
        <p14:creationId xmlns:p14="http://schemas.microsoft.com/office/powerpoint/2010/main" val="13506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308896" cy="890028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Crozet Ave and </a:t>
            </a:r>
            <a:r>
              <a:rPr lang="en-US" sz="40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Jarmans</a:t>
            </a:r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 Gap Road Afternoon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4" y="1403142"/>
            <a:ext cx="11737342" cy="3026353"/>
          </a:xfrm>
        </p:spPr>
      </p:pic>
    </p:spTree>
    <p:extLst>
      <p:ext uri="{BB962C8B-B14F-4D97-AF65-F5344CB8AC3E}">
        <p14:creationId xmlns:p14="http://schemas.microsoft.com/office/powerpoint/2010/main" val="16193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29231">
            <a:off x="2389147" y="-837417"/>
            <a:ext cx="7216906" cy="863841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100" y="282781"/>
            <a:ext cx="7157000" cy="890028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Crozet Ave Crashes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4" y="279933"/>
            <a:ext cx="25146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9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9" y="164769"/>
            <a:ext cx="10053839" cy="60935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214" y="247896"/>
            <a:ext cx="9545327" cy="890028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Route 250 Schools 2017 Traffic Plan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9" y="164769"/>
            <a:ext cx="10053839" cy="60935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214" y="247896"/>
            <a:ext cx="9545327" cy="890028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Route 250 Schools 2017 Traffic Plan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7049" y="1872704"/>
            <a:ext cx="94774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VDOT received a request to improve flow during school drop off and pickup</a:t>
            </a:r>
          </a:p>
          <a:p>
            <a:endParaRPr lang="en-US" sz="28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  <a:p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Consultant study recommended signal timings and circulation improvements.</a:t>
            </a:r>
          </a:p>
          <a:p>
            <a:endParaRPr lang="en-US" sz="2800" dirty="0" smtClean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  <a:p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The goal was to maximize the flow for all approaches and keep bus traffic on schedule</a:t>
            </a:r>
            <a:endParaRPr lang="en-US" sz="2800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9" y="164769"/>
            <a:ext cx="10053839" cy="609352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214" y="247896"/>
            <a:ext cx="9545327" cy="890028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Route 250 Schools 2017 Traffic Plan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7049" y="1872704"/>
            <a:ext cx="94774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Allow bus traffic to flow out or into schools in 2 cycle phases</a:t>
            </a:r>
          </a:p>
          <a:p>
            <a:endParaRPr lang="en-US" sz="2800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  <a:p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Station a Sheriff Deputy at the WAHS intersection for safe pedestrian crossings</a:t>
            </a:r>
          </a:p>
          <a:p>
            <a:endParaRPr lang="en-US" sz="2800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  <a:p>
            <a:r>
              <a:rPr lang="en-US" sz="2800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Modify Brownsville parent drop off circulation</a:t>
            </a:r>
            <a:endParaRPr lang="en-US" sz="2800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5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:\Documents\!! New DB Projects docs\Public Hearing\Presentation Boards\2018-09-21_d111730_PlanRoll-P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9687" r="4362" b="4250"/>
          <a:stretch/>
        </p:blipFill>
        <p:spPr bwMode="auto">
          <a:xfrm>
            <a:off x="162711" y="186294"/>
            <a:ext cx="11858131" cy="599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Crozet Community Advisory Committee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4530" y="2855728"/>
            <a:ext cx="11261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Thank You For Your Time Today.</a:t>
            </a:r>
            <a:endParaRPr lang="en-US" sz="4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:\Documents\!! New DB Projects docs\Public Hearing\Presentation Boards\2018-09-21_d111730_PlanRoll-P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9687" r="4362" b="4250"/>
          <a:stretch/>
        </p:blipFill>
        <p:spPr bwMode="auto">
          <a:xfrm>
            <a:off x="162711" y="186294"/>
            <a:ext cx="11858131" cy="599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Crozet Community Advisory Committee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4826" y="4207063"/>
            <a:ext cx="445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Joel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DeNunzio</a:t>
            </a:r>
            <a:endParaRPr lang="en-US" sz="3600" dirty="0" smtClean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  <a:p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VDOT Charlottesville</a:t>
            </a:r>
          </a:p>
          <a:p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March 13, 2019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:\Documents\!! New DB Projects docs\Public Hearing\Presentation Boards\2018-09-21_d111730_PlanRoll-P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60"/>
                    </a14:imgEffect>
                    <a14:imgEffect>
                      <a14:brightnessContrast contrast="-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9687" r="4362" b="4250"/>
          <a:stretch/>
        </p:blipFill>
        <p:spPr bwMode="auto">
          <a:xfrm>
            <a:off x="162711" y="186294"/>
            <a:ext cx="11858131" cy="599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Crozet Community Advisory Committee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3401" y="876360"/>
            <a:ext cx="10072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Projects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Route 240 Bridge at </a:t>
            </a:r>
            <a:r>
              <a:rPr lang="en-US" sz="3600" dirty="0" err="1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Lickinghole</a:t>
            </a: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Creek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Route 240/250 Roundabout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Route 250/151 Roundabout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I-64 at 118 Two Projects</a:t>
            </a:r>
          </a:p>
          <a:p>
            <a:pPr marL="1180993" lvl="1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I-64 at 124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Crozet Avenue Traffic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Traffic at Western Albemarle H.S.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3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:\Documents\!! New DB Projects docs\Public Hearing\Presentation Boards\2018-09-21_d111730_PlanRoll-P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60"/>
                    </a14:imgEffect>
                    <a14:imgEffect>
                      <a14:brightnessContrast contrast="-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9687" r="4362" b="4250"/>
          <a:stretch/>
        </p:blipFill>
        <p:spPr bwMode="auto">
          <a:xfrm>
            <a:off x="162711" y="186294"/>
            <a:ext cx="11858131" cy="599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Crozet Community Advisory Committee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89" y="1103840"/>
            <a:ext cx="5415601" cy="468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U:\Documents\!! New DB Projects docs\Public Hearing\Presentation Boards\2018-09-21_d111730_PlanRoll-P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60"/>
                    </a14:imgEffect>
                    <a14:imgEffect>
                      <a14:brightnessContrast contrast="-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9687" r="4362" b="4250"/>
          <a:stretch/>
        </p:blipFill>
        <p:spPr bwMode="auto">
          <a:xfrm>
            <a:off x="162711" y="186294"/>
            <a:ext cx="11858131" cy="5996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Crozet Community Advisory Committee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92" y="835372"/>
            <a:ext cx="5278802" cy="53995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39956" y="1226816"/>
            <a:ext cx="609282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Route 240 Bridge at </a:t>
            </a:r>
            <a:r>
              <a:rPr lang="en-US" sz="3600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Lickinghole</a:t>
            </a:r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Creek</a:t>
            </a:r>
          </a:p>
          <a:p>
            <a:pPr lvl="1"/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Cost: $1.9M</a:t>
            </a:r>
          </a:p>
          <a:p>
            <a:pPr lvl="1"/>
            <a:r>
              <a:rPr lang="en-US" sz="36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Advertisement in 2022</a:t>
            </a:r>
          </a:p>
        </p:txBody>
      </p:sp>
    </p:spTree>
    <p:extLst>
      <p:ext uri="{BB962C8B-B14F-4D97-AF65-F5344CB8AC3E}">
        <p14:creationId xmlns:p14="http://schemas.microsoft.com/office/powerpoint/2010/main" val="34808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8" y="118753"/>
            <a:ext cx="11225882" cy="630915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Route 240/ 250 Roundabout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6440" y="2513312"/>
            <a:ext cx="6287749" cy="18004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Cost- $3.55M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Public Hearing – June 2019</a:t>
            </a:r>
          </a:p>
          <a:p>
            <a:r>
              <a:rPr lang="en-US" sz="3600" b="1" dirty="0" smtClean="0">
                <a:ln>
                  <a:solidFill>
                    <a:schemeClr val="bg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Advertise</a:t>
            </a:r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– Nov 2020</a:t>
            </a:r>
            <a:endParaRPr lang="en-US" b="1" dirty="0">
              <a:ln>
                <a:solidFill>
                  <a:schemeClr val="bg2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U:\Documents\!! New DB Projects docs\Public Hearing\Presentation Boards\2018-09-21_d111730_PlanRoll-P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8" t="9687" r="4362" b="4250"/>
          <a:stretch/>
        </p:blipFill>
        <p:spPr bwMode="auto">
          <a:xfrm>
            <a:off x="144341" y="105393"/>
            <a:ext cx="11909114" cy="602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Route 250/ 151 Roundabout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7049" y="4226864"/>
            <a:ext cx="841568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Cost- </a:t>
            </a:r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$5.8M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Award Contract-June 2019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Construction Complete-Spring 2023</a:t>
            </a:r>
            <a:endParaRPr lang="en-US" b="1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1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1" y="95947"/>
            <a:ext cx="11064833" cy="61754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I-64  Exit 118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301" y="2392698"/>
            <a:ext cx="626812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Cost- </a:t>
            </a:r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$1.0M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Award Contract-June 2019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Complete-Spring 2023</a:t>
            </a:r>
            <a:endParaRPr lang="en-US" b="1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2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1" y="238128"/>
            <a:ext cx="11902088" cy="559352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57DC43D-5974-AD4B-B1C0-9D385798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40" y="238128"/>
            <a:ext cx="11173090" cy="533400"/>
          </a:xfrm>
        </p:spPr>
        <p:txBody>
          <a:bodyPr/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I-64  Exit 118 Fontaine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99C550-5867-8741-BC38-03D50669E1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65000"/>
                  </a:srgbClr>
                </a:solidFill>
              </a:rPr>
              <a:t>Virginia Department of Transportation</a:t>
            </a:r>
            <a:endParaRPr lang="en-US" dirty="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6440" y="3342724"/>
            <a:ext cx="6268121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Cost- </a:t>
            </a:r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$2.9M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Award Contract-June 2019</a:t>
            </a:r>
          </a:p>
          <a:p>
            <a:r>
              <a:rPr lang="en-US" b="1" dirty="0" smtClean="0">
                <a:ln>
                  <a:solidFill>
                    <a:schemeClr val="bg2"/>
                  </a:solidFill>
                </a:ln>
                <a:solidFill>
                  <a:schemeClr val="bg1"/>
                </a:solidFill>
              </a:rPr>
              <a:t>Complete-Spring 2023</a:t>
            </a:r>
            <a:endParaRPr lang="en-US" b="1" dirty="0">
              <a:ln>
                <a:solidFill>
                  <a:schemeClr val="bg2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9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VDOTtemplate1">
  <a:themeElements>
    <a:clrScheme name="VDOTtemplate1 1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DOTPowerPointTemplate">
  <a:themeElements>
    <a:clrScheme name="VDOT">
      <a:dk1>
        <a:srgbClr val="0060AA"/>
      </a:dk1>
      <a:lt1>
        <a:srgbClr val="FFFFFF"/>
      </a:lt1>
      <a:dk2>
        <a:srgbClr val="F47735"/>
      </a:dk2>
      <a:lt2>
        <a:srgbClr val="2D2015"/>
      </a:lt2>
      <a:accent1>
        <a:srgbClr val="F47735"/>
      </a:accent1>
      <a:accent2>
        <a:srgbClr val="F79A68"/>
      </a:accent2>
      <a:accent3>
        <a:srgbClr val="FFFFFF"/>
      </a:accent3>
      <a:accent4>
        <a:srgbClr val="005191"/>
      </a:accent4>
      <a:accent5>
        <a:srgbClr val="F8BDAE"/>
      </a:accent5>
      <a:accent6>
        <a:srgbClr val="E08B5E"/>
      </a:accent6>
      <a:hlink>
        <a:srgbClr val="0060AA"/>
      </a:hlink>
      <a:folHlink>
        <a:srgbClr val="949CA1"/>
      </a:folHlink>
    </a:clrScheme>
    <a:fontScheme name="VDOTtemplate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VDOTtemplate1 1">
        <a:dk1>
          <a:srgbClr val="0060AA"/>
        </a:dk1>
        <a:lt1>
          <a:srgbClr val="FFFFFF"/>
        </a:lt1>
        <a:dk2>
          <a:srgbClr val="F47735"/>
        </a:dk2>
        <a:lt2>
          <a:srgbClr val="2D2015"/>
        </a:lt2>
        <a:accent1>
          <a:srgbClr val="F47735"/>
        </a:accent1>
        <a:accent2>
          <a:srgbClr val="F79A68"/>
        </a:accent2>
        <a:accent3>
          <a:srgbClr val="FFFFFF"/>
        </a:accent3>
        <a:accent4>
          <a:srgbClr val="005191"/>
        </a:accent4>
        <a:accent5>
          <a:srgbClr val="F8BDAE"/>
        </a:accent5>
        <a:accent6>
          <a:srgbClr val="E08B5E"/>
        </a:accent6>
        <a:hlink>
          <a:srgbClr val="0060AA"/>
        </a:hlink>
        <a:folHlink>
          <a:srgbClr val="949C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" id="{1859B25B-3180-4F45-B04A-6A58AD0FA2CC}" vid="{3DE923C0-B1F9-F749-9D0E-8D0DE1425A34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5b8f009-da81-4070-b623-2f86e19b74a5">/insidevdot/district/CUL/ADM|99ff1129-45fe-4a68-b265-4284d21ca5d5</_dlc_DocId>
    <_dlc_DocIdUrl xmlns="85b8f009-da81-4070-b623-2f86e19b74a5">
      <Url>https://insidevdot.cov.virginia.gov/district/CUL/ADM/_layouts/DocIdRedir.aspx?ID=%2finsidevdot%2fdistrict%2fCUL%2fADM%7c99ff1129-45fe-4a68-b265-4284d21ca5d5</Url>
      <Description>/insidevdot/district/CUL/ADM|99ff1129-45fe-4a68-b265-4284d21ca5d5</Description>
    </_dlc_DocIdUrl>
    <Migration_x0020_Disposition xmlns="7c7e3f4b-0a8d-4037-8d26-5af53ecf9942">(not reviewed)</Migration_x0020_Disposition>
    <Description0 xmlns="7c7e3f4b-0a8d-4037-8d26-5af53ecf9942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ADE3A9676B6B4A9FFE4277729D155D" ma:contentTypeVersion="5" ma:contentTypeDescription="Create a new document." ma:contentTypeScope="" ma:versionID="4c4a25fd5aaf73741f7763c35796e990">
  <xsd:schema xmlns:xsd="http://www.w3.org/2001/XMLSchema" xmlns:xs="http://www.w3.org/2001/XMLSchema" xmlns:p="http://schemas.microsoft.com/office/2006/metadata/properties" xmlns:ns2="85b8f009-da81-4070-b623-2f86e19b74a5" xmlns:ns3="7c7e3f4b-0a8d-4037-8d26-5af53ecf9942" targetNamespace="http://schemas.microsoft.com/office/2006/metadata/properties" ma:root="true" ma:fieldsID="8bd12501b95b956ac0f9bb9274d55d8e" ns2:_="" ns3:_="">
    <xsd:import namespace="85b8f009-da81-4070-b623-2f86e19b74a5"/>
    <xsd:import namespace="7c7e3f4b-0a8d-4037-8d26-5af53ecf994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escription0" minOccurs="0"/>
                <xsd:element ref="ns3:Migration_x0020_Disposi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8f009-da81-4070-b623-2f86e19b74a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7e3f4b-0a8d-4037-8d26-5af53ecf9942" elementFormDefault="qualified">
    <xsd:import namespace="http://schemas.microsoft.com/office/2006/documentManagement/types"/>
    <xsd:import namespace="http://schemas.microsoft.com/office/infopath/2007/PartnerControls"/>
    <xsd:element name="Description0" ma:index="11" nillable="true" ma:displayName="Description" ma:internalName="Description0">
      <xsd:simpleType>
        <xsd:restriction base="dms:Text">
          <xsd:maxLength value="255"/>
        </xsd:restriction>
      </xsd:simpleType>
    </xsd:element>
    <xsd:element name="Migration_x0020_Disposition" ma:index="12" nillable="true" ma:displayName="Migration Disposition" ma:default="(not reviewed)" ma:format="Dropdown" ma:internalName="Migration_x0020_Disposition">
      <xsd:simpleType>
        <xsd:restriction base="dms:Choice">
          <xsd:enumeration value="(not reviewed)"/>
          <xsd:enumeration value="Migrate"/>
          <xsd:enumeration value="Delete"/>
          <xsd:enumeration value="Archive"/>
          <xsd:enumeration value="Corporate Document to Migrate"/>
          <xsd:enumeration value="Corporate Document from Another Business Unit"/>
          <xsd:enumeration value="Corporate Document to Archiv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F0379B-78F7-474E-B00C-CE54B6103E4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7c7e3f4b-0a8d-4037-8d26-5af53ecf9942"/>
    <ds:schemaRef ds:uri="85b8f009-da81-4070-b623-2f86e19b74a5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5703C44-DD91-4CB6-A4EB-E88B1A2138B5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53A3CAB-849D-4D09-AC6A-09E2351703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b8f009-da81-4070-b623-2f86e19b74a5"/>
    <ds:schemaRef ds:uri="7c7e3f4b-0a8d-4037-8d26-5af53ecf9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6FED6F7-9BF9-41A1-B4A7-A31083D7FB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22614</TotalTime>
  <Words>419</Words>
  <Application>Microsoft Office PowerPoint</Application>
  <PresentationFormat>Custom</PresentationFormat>
  <Paragraphs>110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Office Theme</vt:lpstr>
      <vt:lpstr>3_VDOTtemplate1</vt:lpstr>
      <vt:lpstr>3_Office Theme</vt:lpstr>
      <vt:lpstr>VDOTPowerPointTemplate</vt:lpstr>
      <vt:lpstr>PowerPoint Presentation</vt:lpstr>
      <vt:lpstr>Crozet Community Advisory Committee</vt:lpstr>
      <vt:lpstr>Crozet Community Advisory Committee</vt:lpstr>
      <vt:lpstr>Crozet Community Advisory Committee</vt:lpstr>
      <vt:lpstr>Crozet Community Advisory Committee</vt:lpstr>
      <vt:lpstr>Route 240/ 250 Roundabout</vt:lpstr>
      <vt:lpstr>Route 250/ 151 Roundabout</vt:lpstr>
      <vt:lpstr>I-64  Exit 118</vt:lpstr>
      <vt:lpstr>I-64  Exit 118 Fontaine</vt:lpstr>
      <vt:lpstr>I-64  Exit 124 Diverging Diamond Interchange</vt:lpstr>
      <vt:lpstr>Crozet Ave and Tabor Street Morning</vt:lpstr>
      <vt:lpstr>Crozet Ave and Tabor Street Afternoon</vt:lpstr>
      <vt:lpstr>Crozet Ave and Jarmans Gap Road Morning</vt:lpstr>
      <vt:lpstr>Crozet Ave and Jarmans Gap Road Afternoon</vt:lpstr>
      <vt:lpstr>Crozet Ave Crashes</vt:lpstr>
      <vt:lpstr>Route 250 Schools 2017 Traffic Plan</vt:lpstr>
      <vt:lpstr>Route 250 Schools 2017 Traffic Plan</vt:lpstr>
      <vt:lpstr>Route 250 Schools 2017 Traffic Plan</vt:lpstr>
      <vt:lpstr>Crozet Community Advisory Committee</vt:lpstr>
    </vt:vector>
  </TitlesOfParts>
  <Company>Virginia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Meeting Slides Template</dc:title>
  <dc:creator>robert.perry</dc:creator>
  <cp:lastModifiedBy>DeNunzio, Joel D., P.E. (VDOT)</cp:lastModifiedBy>
  <cp:revision>1584</cp:revision>
  <cp:lastPrinted>2018-03-07T18:41:06Z</cp:lastPrinted>
  <dcterms:created xsi:type="dcterms:W3CDTF">2007-05-23T14:07:31Z</dcterms:created>
  <dcterms:modified xsi:type="dcterms:W3CDTF">2019-03-13T20:56:38Z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0x0101003BADE3A9676B6B4A9FFE4277729D155D</vt:lpwstr>
  </property>
  <property fmtid="{D5CDD505-2E9C-101B-9397-08002B2CF9AE}" pid="3" name="_dlc_DocIdItemGuid">
    <vt:lpwstr>99ff1129-45fe-4a68-b265-4284d21ca5d5</vt:lpwstr>
  </property>
</Properties>
</file>